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sldIdLst>
    <p:sldId id="257" r:id="rId2"/>
    <p:sldId id="258" r:id="rId3"/>
    <p:sldId id="259" r:id="rId4"/>
    <p:sldId id="261" r:id="rId5"/>
    <p:sldId id="260" r:id="rId6"/>
    <p:sldId id="264" r:id="rId7"/>
    <p:sldId id="262" r:id="rId8"/>
    <p:sldId id="266" r:id="rId9"/>
    <p:sldId id="267" r:id="rId10"/>
    <p:sldId id="265" r:id="rId11"/>
    <p:sldId id="268" r:id="rId12"/>
    <p:sldId id="269" r:id="rId13"/>
    <p:sldId id="270" r:id="rId14"/>
    <p:sldId id="271" r:id="rId15"/>
    <p:sldId id="273" r:id="rId16"/>
    <p:sldId id="272" r:id="rId17"/>
    <p:sldId id="285" r:id="rId18"/>
    <p:sldId id="274" r:id="rId19"/>
    <p:sldId id="275" r:id="rId20"/>
    <p:sldId id="284" r:id="rId21"/>
    <p:sldId id="278" r:id="rId22"/>
    <p:sldId id="287" r:id="rId23"/>
    <p:sldId id="279" r:id="rId24"/>
    <p:sldId id="281" r:id="rId25"/>
    <p:sldId id="280" r:id="rId26"/>
    <p:sldId id="282" r:id="rId27"/>
    <p:sldId id="283" r:id="rId28"/>
    <p:sldId id="286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250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5.xlsx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6.xlsx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7.xlsx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8.xlsx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Age</a:t>
            </a:r>
            <a:r>
              <a:rPr lang="en-US" baseline="0" dirty="0"/>
              <a:t> Distribution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AGE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56E-40C4-819A-2EEDE6F50B3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56E-40C4-819A-2EEDE6F50B3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56E-40C4-819A-2EEDE6F50B3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56E-40C4-819A-2EEDE6F50B3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56E-40C4-819A-2EEDE6F50B3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56E-40C4-819A-2EEDE6F50B3E}"/>
              </c:ext>
            </c:extLst>
          </c:dPt>
          <c:cat>
            <c:strRef>
              <c:f>Sheet1!$A$2:$A$7</c:f>
              <c:strCache>
                <c:ptCount val="6"/>
                <c:pt idx="0">
                  <c:v>&lt;25</c:v>
                </c:pt>
                <c:pt idx="1">
                  <c:v>&lt;40</c:v>
                </c:pt>
                <c:pt idx="2">
                  <c:v>&lt;55</c:v>
                </c:pt>
                <c:pt idx="3">
                  <c:v>&lt;70</c:v>
                </c:pt>
                <c:pt idx="4">
                  <c:v>&lt;85</c:v>
                </c:pt>
                <c:pt idx="5">
                  <c:v>&lt;100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537</c:v>
                </c:pt>
                <c:pt idx="1">
                  <c:v>2415</c:v>
                </c:pt>
                <c:pt idx="2">
                  <c:v>2074</c:v>
                </c:pt>
                <c:pt idx="3">
                  <c:v>575</c:v>
                </c:pt>
                <c:pt idx="4">
                  <c:v>39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356E-40C4-819A-2EEDE6F50B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Religion</a:t>
            </a:r>
          </a:p>
        </c:rich>
      </c:tx>
      <c:layout>
        <c:manualLayout>
          <c:xMode val="edge"/>
          <c:yMode val="edge"/>
          <c:x val="0.40255665185506062"/>
          <c:y val="0.4650761236205699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CF6-479F-87E2-39C6F6436F4B}"/>
              </c:ext>
            </c:extLst>
          </c:dPt>
          <c:dPt>
            <c:idx val="1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CF6-479F-87E2-39C6F6436F4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Sheet1!$A$2:$A$4</c:f>
              <c:strCache>
                <c:ptCount val="3"/>
                <c:pt idx="0">
                  <c:v>Hindu</c:v>
                </c:pt>
                <c:pt idx="1">
                  <c:v>Muslim</c:v>
                </c:pt>
                <c:pt idx="2">
                  <c:v>Others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74.3</c:v>
                </c:pt>
                <c:pt idx="1">
                  <c:v>25.3</c:v>
                </c:pt>
                <c:pt idx="2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F6-479F-87E2-39C6F6436F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5958804727079519"/>
          <c:y val="0.429533098506080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Community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Sheet1!$A$2:$A$8</c:f>
              <c:strCache>
                <c:ptCount val="7"/>
                <c:pt idx="0">
                  <c:v>Hindi</c:v>
                </c:pt>
                <c:pt idx="1">
                  <c:v>Gujrati</c:v>
                </c:pt>
                <c:pt idx="2">
                  <c:v>Bengali</c:v>
                </c:pt>
                <c:pt idx="3">
                  <c:v>Punjabi</c:v>
                </c:pt>
                <c:pt idx="4">
                  <c:v>Telegu</c:v>
                </c:pt>
                <c:pt idx="5">
                  <c:v>Tamil</c:v>
                </c:pt>
                <c:pt idx="6">
                  <c:v>Others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30.2</c:v>
                </c:pt>
                <c:pt idx="1">
                  <c:v>19.5</c:v>
                </c:pt>
                <c:pt idx="2">
                  <c:v>13.6</c:v>
                </c:pt>
                <c:pt idx="3">
                  <c:v>19.899999999999999</c:v>
                </c:pt>
                <c:pt idx="4">
                  <c:v>13.6</c:v>
                </c:pt>
                <c:pt idx="5">
                  <c:v>3.5</c:v>
                </c:pt>
                <c:pt idx="6">
                  <c:v>8.4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39-48A8-B047-DD8FA22CCC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Religion</a:t>
            </a:r>
          </a:p>
        </c:rich>
      </c:tx>
      <c:layout>
        <c:manualLayout>
          <c:xMode val="edge"/>
          <c:yMode val="edge"/>
          <c:x val="0.40255665185506062"/>
          <c:y val="0.4650761236205699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Religion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CF6-479F-87E2-39C6F6436F4B}"/>
              </c:ext>
            </c:extLst>
          </c:dPt>
          <c:dPt>
            <c:idx val="1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CF6-479F-87E2-39C6F6436F4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Sheet1!$A$2:$A$4</c:f>
              <c:strCache>
                <c:ptCount val="3"/>
                <c:pt idx="0">
                  <c:v>Hindu</c:v>
                </c:pt>
                <c:pt idx="1">
                  <c:v>Muslim</c:v>
                </c:pt>
                <c:pt idx="2">
                  <c:v>Others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75.5</c:v>
                </c:pt>
                <c:pt idx="1">
                  <c:v>22.9</c:v>
                </c:pt>
                <c:pt idx="2">
                  <c:v>1.5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F6-479F-87E2-39C6F6436F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5958804727079519"/>
          <c:y val="0.429533098506080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Community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Sheet1!$A$2:$A$8</c:f>
              <c:strCache>
                <c:ptCount val="7"/>
                <c:pt idx="0">
                  <c:v>Hindi</c:v>
                </c:pt>
                <c:pt idx="1">
                  <c:v>Gujrati</c:v>
                </c:pt>
                <c:pt idx="2">
                  <c:v>Bengali</c:v>
                </c:pt>
                <c:pt idx="3">
                  <c:v>Punjabi</c:v>
                </c:pt>
                <c:pt idx="4">
                  <c:v>Telegu</c:v>
                </c:pt>
                <c:pt idx="5">
                  <c:v>Tamil</c:v>
                </c:pt>
                <c:pt idx="6">
                  <c:v>Others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33.5</c:v>
                </c:pt>
                <c:pt idx="1">
                  <c:v>16.899999999999999</c:v>
                </c:pt>
                <c:pt idx="2">
                  <c:v>5.2</c:v>
                </c:pt>
                <c:pt idx="3">
                  <c:v>17.600000000000001</c:v>
                </c:pt>
                <c:pt idx="4">
                  <c:v>13.3</c:v>
                </c:pt>
                <c:pt idx="5">
                  <c:v>3.5</c:v>
                </c:pt>
                <c:pt idx="6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39-48A8-B047-DD8FA22CCC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Religion</a:t>
            </a:r>
          </a:p>
        </c:rich>
      </c:tx>
      <c:layout>
        <c:manualLayout>
          <c:xMode val="edge"/>
          <c:yMode val="edge"/>
          <c:x val="0.40255665185506062"/>
          <c:y val="0.4650761236205699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Religion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CF6-479F-87E2-39C6F6436F4B}"/>
              </c:ext>
            </c:extLst>
          </c:dPt>
          <c:dPt>
            <c:idx val="1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CF6-479F-87E2-39C6F6436F4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Sheet1!$A$2:$A$4</c:f>
              <c:strCache>
                <c:ptCount val="3"/>
                <c:pt idx="0">
                  <c:v>Hindu</c:v>
                </c:pt>
                <c:pt idx="1">
                  <c:v>Muslim</c:v>
                </c:pt>
                <c:pt idx="2">
                  <c:v>Others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84</c:v>
                </c:pt>
                <c:pt idx="1">
                  <c:v>15.9</c:v>
                </c:pt>
                <c:pt idx="2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F6-479F-87E2-39C6F6436F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5958804727079519"/>
          <c:y val="0.429533098506080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Community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Sheet1!$A$2:$A$8</c:f>
              <c:strCache>
                <c:ptCount val="7"/>
                <c:pt idx="0">
                  <c:v>Hindi</c:v>
                </c:pt>
                <c:pt idx="1">
                  <c:v>Gujrati</c:v>
                </c:pt>
                <c:pt idx="2">
                  <c:v>Bengali</c:v>
                </c:pt>
                <c:pt idx="3">
                  <c:v>Punjabi</c:v>
                </c:pt>
                <c:pt idx="4">
                  <c:v>Telegu</c:v>
                </c:pt>
                <c:pt idx="5">
                  <c:v>Tamil</c:v>
                </c:pt>
                <c:pt idx="6">
                  <c:v>Others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42.5</c:v>
                </c:pt>
                <c:pt idx="1">
                  <c:v>18.2</c:v>
                </c:pt>
                <c:pt idx="2">
                  <c:v>3.5</c:v>
                </c:pt>
                <c:pt idx="3">
                  <c:v>11.1</c:v>
                </c:pt>
                <c:pt idx="4">
                  <c:v>14.3</c:v>
                </c:pt>
                <c:pt idx="5">
                  <c:v>2.9</c:v>
                </c:pt>
                <c:pt idx="6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39-48A8-B047-DD8FA22CCC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985316956033198"/>
          <c:y val="0.4571645322203211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Religion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34A-4230-856F-6E570F9A4F7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Sheet1!$A$2:$A$4</c:f>
              <c:strCache>
                <c:ptCount val="3"/>
                <c:pt idx="0">
                  <c:v>Hindu</c:v>
                </c:pt>
                <c:pt idx="1">
                  <c:v>Muslim</c:v>
                </c:pt>
                <c:pt idx="2">
                  <c:v>Others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540233</c:v>
                </c:pt>
                <c:pt idx="1">
                  <c:v>65263</c:v>
                </c:pt>
                <c:pt idx="2">
                  <c:v>16000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4A-4230-856F-6E570F9A4F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60" dirty="0"/>
              <a:t>Community</a:t>
            </a:r>
          </a:p>
        </c:rich>
      </c:tx>
      <c:layout>
        <c:manualLayout>
          <c:xMode val="edge"/>
          <c:yMode val="edge"/>
          <c:x val="0.37735840535887016"/>
          <c:y val="0.44050925475512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Mother Tongue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74C-4D79-B17F-023C4AE8AAA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74C-4D79-B17F-023C4AE8AAA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74C-4D79-B17F-023C4AE8AAA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74C-4D79-B17F-023C4AE8AAA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74C-4D79-B17F-023C4AE8AAA6}"/>
              </c:ext>
            </c:extLst>
          </c:dPt>
          <c:cat>
            <c:strRef>
              <c:f>Sheet1!$A$2:$A$6</c:f>
              <c:strCache>
                <c:ptCount val="5"/>
                <c:pt idx="0">
                  <c:v>Hindi</c:v>
                </c:pt>
                <c:pt idx="1">
                  <c:v>Urdu</c:v>
                </c:pt>
                <c:pt idx="2">
                  <c:v>Punjabi</c:v>
                </c:pt>
                <c:pt idx="3">
                  <c:v>Maithili</c:v>
                </c:pt>
                <c:pt idx="4">
                  <c:v>Bengali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4072826</c:v>
                </c:pt>
                <c:pt idx="1">
                  <c:v>102008</c:v>
                </c:pt>
                <c:pt idx="2">
                  <c:v>580019</c:v>
                </c:pt>
                <c:pt idx="3">
                  <c:v>36322</c:v>
                </c:pt>
                <c:pt idx="4">
                  <c:v>37274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74C-4D79-B17F-023C4AE8AA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5572934551466797"/>
          <c:y val="0.87962036285825396"/>
          <c:w val="0.53265878489224094"/>
          <c:h val="0.1203796371417460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Religion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310-47D6-8624-096CAE887041}"/>
              </c:ext>
            </c:extLst>
          </c:dPt>
          <c:dPt>
            <c:idx val="1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310-47D6-8624-096CAE88704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310-47D6-8624-096CAE887041}"/>
              </c:ext>
            </c:extLst>
          </c:dPt>
          <c:cat>
            <c:strRef>
              <c:f>Sheet1!$A$2:$A$4</c:f>
              <c:strCache>
                <c:ptCount val="3"/>
                <c:pt idx="0">
                  <c:v>Hindu</c:v>
                </c:pt>
                <c:pt idx="1">
                  <c:v>Muslim</c:v>
                </c:pt>
                <c:pt idx="2">
                  <c:v>Others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75.5</c:v>
                </c:pt>
                <c:pt idx="1">
                  <c:v>22.9</c:v>
                </c:pt>
                <c:pt idx="2">
                  <c:v>1.5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310-47D6-8624-096CAE88704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Community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7FD-4B68-AA2A-A13BBA1322B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7FD-4B68-AA2A-A13BBA1322B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7FD-4B68-AA2A-A13BBA1322B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7FD-4B68-AA2A-A13BBA1322B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E7FD-4B68-AA2A-A13BBA1322B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E7FD-4B68-AA2A-A13BBA1322BC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E7FD-4B68-AA2A-A13BBA1322BC}"/>
              </c:ext>
            </c:extLst>
          </c:dPt>
          <c:cat>
            <c:strRef>
              <c:f>Sheet1!$A$2:$A$8</c:f>
              <c:strCache>
                <c:ptCount val="7"/>
                <c:pt idx="0">
                  <c:v>Hindi</c:v>
                </c:pt>
                <c:pt idx="1">
                  <c:v>Gujrati</c:v>
                </c:pt>
                <c:pt idx="2">
                  <c:v>Bengali</c:v>
                </c:pt>
                <c:pt idx="3">
                  <c:v>Punjabi</c:v>
                </c:pt>
                <c:pt idx="4">
                  <c:v>Telegu</c:v>
                </c:pt>
                <c:pt idx="5">
                  <c:v>Tamil</c:v>
                </c:pt>
                <c:pt idx="6">
                  <c:v>Others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33.5</c:v>
                </c:pt>
                <c:pt idx="1">
                  <c:v>16.899999999999999</c:v>
                </c:pt>
                <c:pt idx="2">
                  <c:v>5.2</c:v>
                </c:pt>
                <c:pt idx="3">
                  <c:v>17.600000000000001</c:v>
                </c:pt>
                <c:pt idx="4">
                  <c:v>13.3</c:v>
                </c:pt>
                <c:pt idx="5">
                  <c:v>3.5</c:v>
                </c:pt>
                <c:pt idx="6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E7FD-4B68-AA2A-A13BBA1322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79115252127372604"/>
          <c:w val="0.94627832224632369"/>
          <c:h val="0.1195277205225959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60" b="0" dirty="0"/>
              <a:t>Gender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VIKASPURI GENDER RATIO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9A7-423E-B2C8-980CB76AF56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9A7-423E-B2C8-980CB76AF56D}"/>
              </c:ext>
            </c:extLst>
          </c:dPt>
          <c:cat>
            <c:strRef>
              <c:f>Sheet1!$A$2:$A$3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1863</c:v>
                </c:pt>
                <c:pt idx="1">
                  <c:v>3807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9A7-423E-B2C8-980CB76AF5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Punjabi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4"/>
                <c:pt idx="0">
                  <c:v>ALMOND</c:v>
                </c:pt>
                <c:pt idx="1">
                  <c:v>WHEAT FLOUR</c:v>
                </c:pt>
                <c:pt idx="2">
                  <c:v>ASAFOETIDA</c:v>
                </c:pt>
                <c:pt idx="3">
                  <c:v>COCONUT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3.0660000000000001E-3</c:v>
                </c:pt>
                <c:pt idx="1">
                  <c:v>2.0999999999999999E-3</c:v>
                </c:pt>
                <c:pt idx="2">
                  <c:v>8.0000000000000002E-3</c:v>
                </c:pt>
                <c:pt idx="3">
                  <c:v>3.0000000000000001E-3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F9-4881-BC5C-19BE1ABF30A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South Indian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4"/>
                <c:pt idx="0">
                  <c:v>ALMOND</c:v>
                </c:pt>
                <c:pt idx="1">
                  <c:v>WHEAT FLOUR</c:v>
                </c:pt>
                <c:pt idx="2">
                  <c:v>ASAFOETIDA</c:v>
                </c:pt>
                <c:pt idx="3">
                  <c:v>COCONUT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1.5E-3</c:v>
                </c:pt>
                <c:pt idx="1">
                  <c:v>1E-4</c:v>
                </c:pt>
                <c:pt idx="2">
                  <c:v>0.03</c:v>
                </c:pt>
                <c:pt idx="3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BF9-4881-BC5C-19BE1ABF30A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Marwari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4"/>
                <c:pt idx="0">
                  <c:v>ALMOND</c:v>
                </c:pt>
                <c:pt idx="1">
                  <c:v>WHEAT FLOUR</c:v>
                </c:pt>
                <c:pt idx="2">
                  <c:v>ASAFOETIDA</c:v>
                </c:pt>
                <c:pt idx="3">
                  <c:v>COCONUT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9.4999999999999998E-3</c:v>
                </c:pt>
                <c:pt idx="1">
                  <c:v>1.5E-3</c:v>
                </c:pt>
                <c:pt idx="2">
                  <c:v>0.02</c:v>
                </c:pt>
                <c:pt idx="3">
                  <c:v>3.0000000000000001E-3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BF9-4881-BC5C-19BE1ABF30A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Gujarati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4"/>
                <c:pt idx="0">
                  <c:v>ALMOND</c:v>
                </c:pt>
                <c:pt idx="1">
                  <c:v>WHEAT FLOUR</c:v>
                </c:pt>
                <c:pt idx="2">
                  <c:v>ASAFOETIDA</c:v>
                </c:pt>
                <c:pt idx="3">
                  <c:v>COCONUT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  <c:pt idx="0">
                  <c:v>5.0000000000000001E-3</c:v>
                </c:pt>
                <c:pt idx="1">
                  <c:v>1.2999999999999999E-3</c:v>
                </c:pt>
                <c:pt idx="2">
                  <c:v>0.04</c:v>
                </c:pt>
                <c:pt idx="3">
                  <c:v>1.4999999999999999E-2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BF9-4881-BC5C-19BE1ABF30A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Bengali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4"/>
                <c:pt idx="0">
                  <c:v>ALMOND</c:v>
                </c:pt>
                <c:pt idx="1">
                  <c:v>WHEAT FLOUR</c:v>
                </c:pt>
                <c:pt idx="2">
                  <c:v>ASAFOETIDA</c:v>
                </c:pt>
                <c:pt idx="3">
                  <c:v>COCONUT</c:v>
                </c:pt>
              </c:strCache>
            </c:strRef>
          </c:cat>
          <c:val>
            <c:numRef>
              <c:f>Sheet1!$F$2:$F$6</c:f>
              <c:numCache>
                <c:formatCode>General</c:formatCode>
                <c:ptCount val="5"/>
                <c:pt idx="0">
                  <c:v>1E-4</c:v>
                </c:pt>
                <c:pt idx="1">
                  <c:v>1.9E-3</c:v>
                </c:pt>
                <c:pt idx="2">
                  <c:v>1.2999999999999999E-2</c:v>
                </c:pt>
                <c:pt idx="3">
                  <c:v>0.01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BF9-4881-BC5C-19BE1ABF30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13379695"/>
        <c:axId val="599377231"/>
      </c:barChart>
      <c:catAx>
        <c:axId val="7133796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9377231"/>
        <c:crosses val="autoZero"/>
        <c:auto val="1"/>
        <c:lblAlgn val="ctr"/>
        <c:lblOffset val="100"/>
        <c:noMultiLvlLbl val="0"/>
      </c:catAx>
      <c:valAx>
        <c:axId val="599377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33796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2.0748582021041886E-3"/>
          <c:y val="0.85702222272033279"/>
          <c:w val="0.90749157678131276"/>
          <c:h val="0.1101312224177305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aseline="0" dirty="0"/>
              <a:t>JANAKPURI</a:t>
            </a:r>
          </a:p>
        </c:rich>
      </c:tx>
      <c:layout>
        <c:manualLayout>
          <c:xMode val="edge"/>
          <c:yMode val="edge"/>
          <c:x val="0.41206864799384485"/>
          <c:y val="0.437378940437323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52F-4BAC-B345-D6E00E03332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52F-4BAC-B345-D6E00E03332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52F-4BAC-B345-D6E00E03332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52F-4BAC-B345-D6E00E03332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52F-4BAC-B345-D6E00E03332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52F-4BAC-B345-D6E00E03332A}"/>
              </c:ext>
            </c:extLst>
          </c:dPt>
          <c:cat>
            <c:strRef>
              <c:f>Sheet1!$A$2:$A$7</c:f>
              <c:strCache>
                <c:ptCount val="6"/>
                <c:pt idx="0">
                  <c:v>South Indian</c:v>
                </c:pt>
                <c:pt idx="1">
                  <c:v>Bakery and Deserts </c:v>
                </c:pt>
                <c:pt idx="2">
                  <c:v>Mughlai</c:v>
                </c:pt>
                <c:pt idx="3">
                  <c:v>Fast Food</c:v>
                </c:pt>
                <c:pt idx="4">
                  <c:v>North Indian</c:v>
                </c:pt>
                <c:pt idx="5">
                  <c:v>Chinese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7</c:v>
                </c:pt>
                <c:pt idx="1">
                  <c:v>7</c:v>
                </c:pt>
                <c:pt idx="2">
                  <c:v>7</c:v>
                </c:pt>
                <c:pt idx="3">
                  <c:v>51</c:v>
                </c:pt>
                <c:pt idx="4">
                  <c:v>50</c:v>
                </c:pt>
                <c:pt idx="5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852F-4BAC-B345-D6E00E0333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2857359176256813"/>
          <c:y val="0.83569096545858601"/>
          <c:w val="0.85719772619378909"/>
          <c:h val="0.1381766303602293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aseline="0" dirty="0"/>
              <a:t>DWARKA</a:t>
            </a:r>
          </a:p>
          <a:p>
            <a:pPr algn="ctr">
              <a:defRPr sz="1200"/>
            </a:pPr>
            <a:endParaRPr lang="en-US" sz="1200" baseline="0" dirty="0"/>
          </a:p>
        </c:rich>
      </c:tx>
      <c:layout>
        <c:manualLayout>
          <c:xMode val="edge"/>
          <c:yMode val="edge"/>
          <c:x val="0.41975701248968322"/>
          <c:y val="0.405296672164290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1042651896530821"/>
          <c:y val="0.15806587837837838"/>
          <c:w val="0.34437318844831433"/>
          <c:h val="0.5854925915088317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DBE-4EB4-8C77-B23E4B6E0E8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DBE-4EB4-8C77-B23E4B6E0E8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DBE-4EB4-8C77-B23E4B6E0E8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DBE-4EB4-8C77-B23E4B6E0E82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DBE-4EB4-8C77-B23E4B6E0E82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DBE-4EB4-8C77-B23E4B6E0E82}"/>
              </c:ext>
            </c:extLst>
          </c:dPt>
          <c:cat>
            <c:strRef>
              <c:f>Sheet1!$A$2:$A$7</c:f>
              <c:strCache>
                <c:ptCount val="6"/>
                <c:pt idx="0">
                  <c:v>South Indian</c:v>
                </c:pt>
                <c:pt idx="1">
                  <c:v>Bakery and Deserts </c:v>
                </c:pt>
                <c:pt idx="2">
                  <c:v>Mughlai</c:v>
                </c:pt>
                <c:pt idx="3">
                  <c:v>Fast Food</c:v>
                </c:pt>
                <c:pt idx="4">
                  <c:v>North Indian</c:v>
                </c:pt>
                <c:pt idx="5">
                  <c:v>Chinese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18</c:v>
                </c:pt>
                <c:pt idx="1">
                  <c:v>14</c:v>
                </c:pt>
                <c:pt idx="2">
                  <c:v>16</c:v>
                </c:pt>
                <c:pt idx="3">
                  <c:v>56</c:v>
                </c:pt>
                <c:pt idx="4">
                  <c:v>62</c:v>
                </c:pt>
                <c:pt idx="5">
                  <c:v>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8DBE-4EB4-8C77-B23E4B6E0E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aseline="0" dirty="0"/>
              <a:t>KIRTI NAGAR</a:t>
            </a:r>
          </a:p>
        </c:rich>
      </c:tx>
      <c:layout>
        <c:manualLayout>
          <c:xMode val="edge"/>
          <c:yMode val="edge"/>
          <c:x val="0.39943389839008975"/>
          <c:y val="0.4262788625239412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9ED-406B-AB35-11AE237A15E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9ED-406B-AB35-11AE237A15E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9ED-406B-AB35-11AE237A15E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9ED-406B-AB35-11AE237A15E3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9ED-406B-AB35-11AE237A15E3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D9ED-406B-AB35-11AE237A15E3}"/>
              </c:ext>
            </c:extLst>
          </c:dPt>
          <c:cat>
            <c:strRef>
              <c:f>Sheet1!$A$2:$A$7</c:f>
              <c:strCache>
                <c:ptCount val="6"/>
                <c:pt idx="0">
                  <c:v>South Indian</c:v>
                </c:pt>
                <c:pt idx="1">
                  <c:v>Bakery and Deserts </c:v>
                </c:pt>
                <c:pt idx="2">
                  <c:v>Mughlai</c:v>
                </c:pt>
                <c:pt idx="3">
                  <c:v>Fast Food</c:v>
                </c:pt>
                <c:pt idx="4">
                  <c:v>North Indian</c:v>
                </c:pt>
                <c:pt idx="5">
                  <c:v>Chinese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</c:v>
                </c:pt>
                <c:pt idx="1">
                  <c:v>14</c:v>
                </c:pt>
                <c:pt idx="2">
                  <c:v>9</c:v>
                </c:pt>
                <c:pt idx="3">
                  <c:v>36</c:v>
                </c:pt>
                <c:pt idx="4">
                  <c:v>33</c:v>
                </c:pt>
                <c:pt idx="5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9ED-406B-AB35-11AE237A15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MADHUBAN</a:t>
            </a:r>
          </a:p>
        </c:rich>
      </c:tx>
      <c:layout>
        <c:manualLayout>
          <c:xMode val="edge"/>
          <c:yMode val="edge"/>
          <c:x val="0.39582166812481773"/>
          <c:y val="0.4612774702185092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6997849227179938"/>
          <c:y val="0.18951360835320963"/>
          <c:w val="0.42995042286380869"/>
          <c:h val="0.647892306526054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0B0-4D98-9D0B-A5161F3D5CA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0B0-4D98-9D0B-A5161F3D5CA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0B0-4D98-9D0B-A5161F3D5CA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0B0-4D98-9D0B-A5161F3D5CA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0B0-4D98-9D0B-A5161F3D5CA6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A0B0-4D98-9D0B-A5161F3D5CA6}"/>
              </c:ext>
            </c:extLst>
          </c:dPt>
          <c:cat>
            <c:strRef>
              <c:f>Sheet1!$A$2:$A$7</c:f>
              <c:strCache>
                <c:ptCount val="6"/>
                <c:pt idx="0">
                  <c:v>South Indian</c:v>
                </c:pt>
                <c:pt idx="1">
                  <c:v>Bakery and Deserts </c:v>
                </c:pt>
                <c:pt idx="2">
                  <c:v>Mughlai</c:v>
                </c:pt>
                <c:pt idx="3">
                  <c:v>Fast Food</c:v>
                </c:pt>
                <c:pt idx="4">
                  <c:v>North Indian</c:v>
                </c:pt>
                <c:pt idx="5">
                  <c:v>Chinese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14</c:v>
                </c:pt>
                <c:pt idx="1">
                  <c:v>21</c:v>
                </c:pt>
                <c:pt idx="2">
                  <c:v>8</c:v>
                </c:pt>
                <c:pt idx="3">
                  <c:v>36</c:v>
                </c:pt>
                <c:pt idx="4">
                  <c:v>40</c:v>
                </c:pt>
                <c:pt idx="5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A0B0-4D98-9D0B-A5161F3D5C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425925925925926"/>
          <c:y val="0.85833508200827713"/>
          <c:w val="0.58750000000000013"/>
          <c:h val="9.980658373369749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PRASHANT VIHAR</a:t>
            </a:r>
          </a:p>
        </c:rich>
      </c:tx>
      <c:layout>
        <c:manualLayout>
          <c:xMode val="edge"/>
          <c:yMode val="edge"/>
          <c:x val="0.34258092738407697"/>
          <c:y val="0.4811885033519474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6905256634587343"/>
          <c:y val="0.18898623176259075"/>
          <c:w val="0.43874671916010499"/>
          <c:h val="0.6593076111500044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B05-45F7-860D-5BA3056CE05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B05-45F7-860D-5BA3056CE05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B05-45F7-860D-5BA3056CE05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B05-45F7-860D-5BA3056CE05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FB05-45F7-860D-5BA3056CE059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FB05-45F7-860D-5BA3056CE059}"/>
              </c:ext>
            </c:extLst>
          </c:dPt>
          <c:cat>
            <c:strRef>
              <c:f>Sheet1!$A$2:$A$7</c:f>
              <c:strCache>
                <c:ptCount val="6"/>
                <c:pt idx="0">
                  <c:v>South Indian</c:v>
                </c:pt>
                <c:pt idx="1">
                  <c:v>Bakery and Deserts </c:v>
                </c:pt>
                <c:pt idx="2">
                  <c:v>Café</c:v>
                </c:pt>
                <c:pt idx="3">
                  <c:v>Fast Food</c:v>
                </c:pt>
                <c:pt idx="4">
                  <c:v>North Indian</c:v>
                </c:pt>
                <c:pt idx="5">
                  <c:v>Chinese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</c:v>
                </c:pt>
                <c:pt idx="1">
                  <c:v>14</c:v>
                </c:pt>
                <c:pt idx="2">
                  <c:v>7</c:v>
                </c:pt>
                <c:pt idx="3">
                  <c:v>20</c:v>
                </c:pt>
                <c:pt idx="4">
                  <c:v>26</c:v>
                </c:pt>
                <c:pt idx="5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FB05-45F7-860D-5BA3056CE0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574074074074072"/>
          <c:y val="0.91722404637399158"/>
          <c:w val="0.69398148148148153"/>
          <c:h val="6.592332208473940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VIKASPURI</a:t>
            </a:r>
          </a:p>
        </c:rich>
      </c:tx>
      <c:layout>
        <c:manualLayout>
          <c:xMode val="edge"/>
          <c:yMode val="edge"/>
          <c:x val="0.41434018664333616"/>
          <c:y val="0.4682538506349229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614-4463-9DBD-1B94E1C84D4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614-4463-9DBD-1B94E1C84D4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614-4463-9DBD-1B94E1C84D4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614-4463-9DBD-1B94E1C84D4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614-4463-9DBD-1B94E1C84D40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A614-4463-9DBD-1B94E1C84D40}"/>
              </c:ext>
            </c:extLst>
          </c:dPt>
          <c:cat>
            <c:strRef>
              <c:f>Sheet1!$A$2:$A$7</c:f>
              <c:strCache>
                <c:ptCount val="6"/>
                <c:pt idx="0">
                  <c:v>South Indian</c:v>
                </c:pt>
                <c:pt idx="1">
                  <c:v>Bakery and Deserts </c:v>
                </c:pt>
                <c:pt idx="2">
                  <c:v>Mughlai</c:v>
                </c:pt>
                <c:pt idx="3">
                  <c:v>Chinese</c:v>
                </c:pt>
                <c:pt idx="4">
                  <c:v>Fast Food</c:v>
                </c:pt>
                <c:pt idx="5">
                  <c:v>North Indian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9</c:v>
                </c:pt>
                <c:pt idx="1">
                  <c:v>24</c:v>
                </c:pt>
                <c:pt idx="2">
                  <c:v>10</c:v>
                </c:pt>
                <c:pt idx="3">
                  <c:v>22</c:v>
                </c:pt>
                <c:pt idx="4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A614-4463-9DBD-1B94E1C84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287037037037041"/>
          <c:y val="0.91096457678070841"/>
          <c:w val="0.71712962962962967"/>
          <c:h val="8.17964233640715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Black</a:t>
            </a:r>
            <a:r>
              <a:rPr lang="en-IN" baseline="0" dirty="0"/>
              <a:t> pepper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Ingredient Distribution (Black Pepper)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062-43FD-A84D-07F31728D5B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062-43FD-A84D-07F31728D5B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062-43FD-A84D-07F31728D5B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062-43FD-A84D-07F31728D5B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062-43FD-A84D-07F31728D5B8}"/>
              </c:ext>
            </c:extLst>
          </c:dPt>
          <c:cat>
            <c:strRef>
              <c:f>Foglio1!$A$2:$A$6</c:f>
              <c:strCache>
                <c:ptCount val="5"/>
                <c:pt idx="0">
                  <c:v>Bengali</c:v>
                </c:pt>
                <c:pt idx="1">
                  <c:v>Gujarati</c:v>
                </c:pt>
                <c:pt idx="2">
                  <c:v>Marwari</c:v>
                </c:pt>
                <c:pt idx="3">
                  <c:v>Punjabi</c:v>
                </c:pt>
                <c:pt idx="4">
                  <c:v>South Indian</c:v>
                </c:pt>
              </c:strCache>
            </c:strRef>
          </c:cat>
          <c:val>
            <c:numRef>
              <c:f>Foglio1!$B$2:$B$6</c:f>
              <c:numCache>
                <c:formatCode>General</c:formatCode>
                <c:ptCount val="5"/>
                <c:pt idx="0">
                  <c:v>3.0769999999999999E-3</c:v>
                </c:pt>
                <c:pt idx="1">
                  <c:v>4.5970000000000004E-3</c:v>
                </c:pt>
                <c:pt idx="2">
                  <c:v>3.9890000000000004E-3</c:v>
                </c:pt>
                <c:pt idx="3">
                  <c:v>7.0410000000000004E-3</c:v>
                </c:pt>
                <c:pt idx="4">
                  <c:v>7.8079999999999998E-3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062-43FD-A84D-07F31728D5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6.664205497389683E-2"/>
          <c:y val="0.76172200403137769"/>
          <c:w val="0.88487088510604228"/>
          <c:h val="0.137220020420474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dirty="0"/>
              <a:t>Yogurt</a:t>
            </a:r>
          </a:p>
        </c:rich>
      </c:tx>
      <c:layout>
        <c:manualLayout>
          <c:xMode val="edge"/>
          <c:yMode val="edge"/>
          <c:x val="0.38577077245930136"/>
          <c:y val="5.38518691969663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Ingredient Distribution (Yogurt)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F92-4523-BB89-0D33B258508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F92-4523-BB89-0D33B258508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F92-4523-BB89-0D33B258508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F92-4523-BB89-0D33B258508B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F92-4523-BB89-0D33B258508B}"/>
              </c:ext>
            </c:extLst>
          </c:dPt>
          <c:cat>
            <c:strRef>
              <c:f>Foglio1!$A$2:$A$6</c:f>
              <c:strCache>
                <c:ptCount val="5"/>
                <c:pt idx="0">
                  <c:v>Bengali</c:v>
                </c:pt>
                <c:pt idx="1">
                  <c:v>Gujarati</c:v>
                </c:pt>
                <c:pt idx="2">
                  <c:v>Marwari</c:v>
                </c:pt>
                <c:pt idx="3">
                  <c:v>Punjabi</c:v>
                </c:pt>
                <c:pt idx="4">
                  <c:v>South Indian</c:v>
                </c:pt>
              </c:strCache>
            </c:strRef>
          </c:cat>
          <c:val>
            <c:numRef>
              <c:f>Foglio1!$B$2:$B$6</c:f>
              <c:numCache>
                <c:formatCode>General</c:formatCode>
                <c:ptCount val="5"/>
                <c:pt idx="0">
                  <c:v>1.5384999999999999E-2</c:v>
                </c:pt>
                <c:pt idx="1">
                  <c:v>3.153E-3</c:v>
                </c:pt>
                <c:pt idx="2">
                  <c:v>5.6179999999999997E-3</c:v>
                </c:pt>
                <c:pt idx="3">
                  <c:v>2.385E-2</c:v>
                </c:pt>
                <c:pt idx="4">
                  <c:v>3.3279999999999998E-3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F92-4523-BB89-0D33B25850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7.2510978768662471E-2"/>
          <c:y val="0.74251079746467474"/>
          <c:w val="0.88631839085930242"/>
          <c:h val="0.1393559725739128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Area Type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063-4250-89D8-AE5E436D6372}"/>
              </c:ext>
            </c:extLst>
          </c:dPt>
          <c:cat>
            <c:strRef>
              <c:f>Sheet1!$A$2:$A$3</c:f>
              <c:strCache>
                <c:ptCount val="2"/>
                <c:pt idx="0">
                  <c:v>Residential</c:v>
                </c:pt>
                <c:pt idx="1">
                  <c:v>Commercial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79</c:v>
                </c:pt>
                <c:pt idx="1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63-4250-89D8-AE5E436D63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9449797623600202"/>
          <c:y val="0.4650761236205699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Religion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CF6-479F-87E2-39C6F6436F4B}"/>
              </c:ext>
            </c:extLst>
          </c:dPt>
          <c:dPt>
            <c:idx val="1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CF6-479F-87E2-39C6F6436F4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Sheet1!$A$2:$A$4</c:f>
              <c:strCache>
                <c:ptCount val="3"/>
                <c:pt idx="0">
                  <c:v>Hindu</c:v>
                </c:pt>
                <c:pt idx="1">
                  <c:v>Muslim</c:v>
                </c:pt>
                <c:pt idx="2">
                  <c:v>Others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69.2</c:v>
                </c:pt>
                <c:pt idx="1">
                  <c:v>30.6</c:v>
                </c:pt>
                <c:pt idx="2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F6-479F-87E2-39C6F6436F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5958804727079519"/>
          <c:y val="0.429533098506080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Community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Sheet1!$A$2:$A$8</c:f>
              <c:strCache>
                <c:ptCount val="7"/>
                <c:pt idx="0">
                  <c:v>Hindi</c:v>
                </c:pt>
                <c:pt idx="1">
                  <c:v>Gujrati</c:v>
                </c:pt>
                <c:pt idx="2">
                  <c:v>Bengali</c:v>
                </c:pt>
                <c:pt idx="3">
                  <c:v>Punjabi</c:v>
                </c:pt>
                <c:pt idx="4">
                  <c:v>Telegu</c:v>
                </c:pt>
                <c:pt idx="5">
                  <c:v>Tamil</c:v>
                </c:pt>
                <c:pt idx="6">
                  <c:v>Others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27.8</c:v>
                </c:pt>
                <c:pt idx="1">
                  <c:v>26.3</c:v>
                </c:pt>
                <c:pt idx="2">
                  <c:v>11.8</c:v>
                </c:pt>
                <c:pt idx="3">
                  <c:v>11.7</c:v>
                </c:pt>
                <c:pt idx="4">
                  <c:v>11.4</c:v>
                </c:pt>
                <c:pt idx="5">
                  <c:v>3.8</c:v>
                </c:pt>
                <c:pt idx="6">
                  <c:v>7.2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39-48A8-B047-DD8FA22CCC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9449797623600202"/>
          <c:y val="0.4650761236205699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Religion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CF6-479F-87E2-39C6F6436F4B}"/>
              </c:ext>
            </c:extLst>
          </c:dPt>
          <c:dPt>
            <c:idx val="1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CF6-479F-87E2-39C6F6436F4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Sheet1!$A$2:$A$4</c:f>
              <c:strCache>
                <c:ptCount val="3"/>
                <c:pt idx="0">
                  <c:v>Hindu</c:v>
                </c:pt>
                <c:pt idx="1">
                  <c:v>Muslim</c:v>
                </c:pt>
                <c:pt idx="2">
                  <c:v>Others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72.5</c:v>
                </c:pt>
                <c:pt idx="1">
                  <c:v>26.3</c:v>
                </c:pt>
                <c:pt idx="2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F6-479F-87E2-39C6F6436F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5958804727079519"/>
          <c:y val="0.429533098506080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Community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Sheet1!$A$2:$A$8</c:f>
              <c:strCache>
                <c:ptCount val="7"/>
                <c:pt idx="0">
                  <c:v>Hindi</c:v>
                </c:pt>
                <c:pt idx="1">
                  <c:v>Marwari</c:v>
                </c:pt>
                <c:pt idx="2">
                  <c:v>Telegu</c:v>
                </c:pt>
                <c:pt idx="3">
                  <c:v>Tamil</c:v>
                </c:pt>
                <c:pt idx="4">
                  <c:v>Gujrati</c:v>
                </c:pt>
                <c:pt idx="5">
                  <c:v>Punjabi</c:v>
                </c:pt>
                <c:pt idx="6">
                  <c:v>Others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29.1</c:v>
                </c:pt>
                <c:pt idx="1">
                  <c:v>2.2000000000000002</c:v>
                </c:pt>
                <c:pt idx="2">
                  <c:v>10.9</c:v>
                </c:pt>
                <c:pt idx="3">
                  <c:v>2.4</c:v>
                </c:pt>
                <c:pt idx="4">
                  <c:v>17.899999999999999</c:v>
                </c:pt>
                <c:pt idx="5">
                  <c:v>30.4</c:v>
                </c:pt>
                <c:pt idx="6">
                  <c:v>7.2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39-48A8-B047-DD8FA22CCC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DWARKA</a:t>
            </a:r>
            <a:endParaRPr lang="en-US" baseline="0"/>
          </a:p>
          <a:p>
            <a:pPr algn="ctr">
              <a:defRPr/>
            </a:pPr>
            <a:r>
              <a:rPr lang="en-US"/>
              <a:t>RELIGION</a:t>
            </a:r>
          </a:p>
        </c:rich>
      </c:tx>
      <c:layout>
        <c:manualLayout>
          <c:xMode val="edge"/>
          <c:yMode val="edge"/>
          <c:x val="0.42128463108778069"/>
          <c:y val="0.4523809523809523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Community</a:t>
            </a:r>
          </a:p>
        </c:rich>
      </c:tx>
      <c:layout>
        <c:manualLayout>
          <c:xMode val="edge"/>
          <c:yMode val="edge"/>
          <c:x val="0.3748163345546367"/>
          <c:y val="0.428715795995721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6478911490230395"/>
          <c:y val="0.11953609488831357"/>
          <c:w val="0.41949602653834939"/>
          <c:h val="0.719136045494313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A0F-487A-9A57-C318833D51C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A0F-487A-9A57-C318833D51C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A0F-487A-9A57-C318833D51C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A0F-487A-9A57-C318833D51C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A0F-487A-9A57-C318833D51C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A0F-487A-9A57-C318833D51C1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8A0F-487A-9A57-C318833D51C1}"/>
              </c:ext>
            </c:extLst>
          </c:dPt>
          <c:cat>
            <c:strRef>
              <c:f>Sheet1!$A$2:$A$8</c:f>
              <c:strCache>
                <c:ptCount val="7"/>
                <c:pt idx="0">
                  <c:v>HINDI</c:v>
                </c:pt>
                <c:pt idx="1">
                  <c:v>MARWARI</c:v>
                </c:pt>
                <c:pt idx="2">
                  <c:v>TELEGU</c:v>
                </c:pt>
                <c:pt idx="3">
                  <c:v>TAMIL</c:v>
                </c:pt>
                <c:pt idx="4">
                  <c:v>GUJRATI</c:v>
                </c:pt>
                <c:pt idx="5">
                  <c:v>PUNJABI</c:v>
                </c:pt>
                <c:pt idx="6">
                  <c:v>OTHERS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41.4</c:v>
                </c:pt>
                <c:pt idx="1">
                  <c:v>3.3</c:v>
                </c:pt>
                <c:pt idx="2">
                  <c:v>12.4</c:v>
                </c:pt>
                <c:pt idx="3">
                  <c:v>3.1</c:v>
                </c:pt>
                <c:pt idx="4">
                  <c:v>15</c:v>
                </c:pt>
                <c:pt idx="5">
                  <c:v>17.600000000000001</c:v>
                </c:pt>
                <c:pt idx="6">
                  <c:v>7.6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8A0F-487A-9A57-C318833D51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60" dirty="0"/>
              <a:t>Religion</a:t>
            </a:r>
          </a:p>
        </c:rich>
      </c:tx>
      <c:layout>
        <c:manualLayout>
          <c:xMode val="edge"/>
          <c:yMode val="edge"/>
          <c:x val="0.4027661125692622"/>
          <c:y val="0.492063492063492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7D4-4F5C-9C4A-AF517583D48E}"/>
              </c:ext>
            </c:extLst>
          </c:dPt>
          <c:dPt>
            <c:idx val="1"/>
            <c:bubble3D val="0"/>
            <c:spPr>
              <a:solidFill>
                <a:schemeClr val="accent6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7D4-4F5C-9C4A-AF517583D48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7D4-4F5C-9C4A-AF517583D48E}"/>
              </c:ext>
            </c:extLst>
          </c:dPt>
          <c:cat>
            <c:strRef>
              <c:f>Sheet1!$A$2:$A$4</c:f>
              <c:strCache>
                <c:ptCount val="3"/>
                <c:pt idx="0">
                  <c:v>HINDU</c:v>
                </c:pt>
                <c:pt idx="1">
                  <c:v>MUSLIM</c:v>
                </c:pt>
                <c:pt idx="2">
                  <c:v>OTHERS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83.7</c:v>
                </c:pt>
                <c:pt idx="1">
                  <c:v>16</c:v>
                </c:pt>
                <c:pt idx="2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7D4-4F5C-9C4A-AF517583D4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5C60BD-4964-497A-BC8E-D70F4035EF0E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IN"/>
        </a:p>
      </dgm:t>
    </dgm:pt>
    <dgm:pt modelId="{0156222D-5DD0-422C-832D-FB4C6AE77F86}">
      <dgm:prSet phldrT="[Text]"/>
      <dgm:spPr/>
      <dgm:t>
        <a:bodyPr/>
        <a:lstStyle/>
        <a:p>
          <a:r>
            <a:rPr lang="en-IN" dirty="0"/>
            <a:t>Religion</a:t>
          </a:r>
        </a:p>
      </dgm:t>
    </dgm:pt>
    <dgm:pt modelId="{ED098423-67E1-4148-9C62-E45350E44934}" type="parTrans" cxnId="{E33C6B93-8628-45B4-B345-E5E9EE62AB0C}">
      <dgm:prSet/>
      <dgm:spPr/>
      <dgm:t>
        <a:bodyPr/>
        <a:lstStyle/>
        <a:p>
          <a:endParaRPr lang="en-IN"/>
        </a:p>
      </dgm:t>
    </dgm:pt>
    <dgm:pt modelId="{ECA0F7D3-8E99-43F6-AB34-8165712398E5}" type="sibTrans" cxnId="{E33C6B93-8628-45B4-B345-E5E9EE62AB0C}">
      <dgm:prSet/>
      <dgm:spPr/>
      <dgm:t>
        <a:bodyPr/>
        <a:lstStyle/>
        <a:p>
          <a:endParaRPr lang="en-IN"/>
        </a:p>
      </dgm:t>
    </dgm:pt>
    <dgm:pt modelId="{3324391E-0F93-4088-81E1-77A0CC238F9F}">
      <dgm:prSet phldrT="[Text]"/>
      <dgm:spPr/>
      <dgm:t>
        <a:bodyPr/>
        <a:lstStyle/>
        <a:p>
          <a:r>
            <a:rPr lang="en-IN" dirty="0"/>
            <a:t> </a:t>
          </a:r>
        </a:p>
      </dgm:t>
    </dgm:pt>
    <dgm:pt modelId="{8DAF02E3-E5D5-41D6-8529-7BBB1A33C178}" type="parTrans" cxnId="{CA332791-14A6-4E1B-ADE2-5EA376A8CC3A}">
      <dgm:prSet/>
      <dgm:spPr/>
      <dgm:t>
        <a:bodyPr/>
        <a:lstStyle/>
        <a:p>
          <a:endParaRPr lang="en-IN"/>
        </a:p>
      </dgm:t>
    </dgm:pt>
    <dgm:pt modelId="{77454F7E-726C-4044-A20F-F015D9E25552}" type="sibTrans" cxnId="{CA332791-14A6-4E1B-ADE2-5EA376A8CC3A}">
      <dgm:prSet/>
      <dgm:spPr/>
      <dgm:t>
        <a:bodyPr/>
        <a:lstStyle/>
        <a:p>
          <a:endParaRPr lang="en-IN"/>
        </a:p>
      </dgm:t>
    </dgm:pt>
    <dgm:pt modelId="{269DB165-F66F-40B8-9E74-C6E8B6F4ED84}">
      <dgm:prSet phldrT="[Text]"/>
      <dgm:spPr/>
      <dgm:t>
        <a:bodyPr/>
        <a:lstStyle/>
        <a:p>
          <a:r>
            <a:rPr lang="en-IN" dirty="0"/>
            <a:t>Community</a:t>
          </a:r>
        </a:p>
      </dgm:t>
    </dgm:pt>
    <dgm:pt modelId="{F44EE2AA-1DC0-444A-A1D7-790802DF7A45}" type="parTrans" cxnId="{170B98F5-DFAC-4DED-A400-96AF509041BC}">
      <dgm:prSet/>
      <dgm:spPr/>
      <dgm:t>
        <a:bodyPr/>
        <a:lstStyle/>
        <a:p>
          <a:endParaRPr lang="en-IN"/>
        </a:p>
      </dgm:t>
    </dgm:pt>
    <dgm:pt modelId="{C1C19041-3D50-47F2-8E28-FB1FD8724DF6}" type="sibTrans" cxnId="{170B98F5-DFAC-4DED-A400-96AF509041BC}">
      <dgm:prSet/>
      <dgm:spPr/>
      <dgm:t>
        <a:bodyPr/>
        <a:lstStyle/>
        <a:p>
          <a:endParaRPr lang="en-IN"/>
        </a:p>
      </dgm:t>
    </dgm:pt>
    <dgm:pt modelId="{A369BFD4-51A9-4B4C-96D8-2731B68BEF93}">
      <dgm:prSet phldrT="[Text]"/>
      <dgm:spPr/>
      <dgm:t>
        <a:bodyPr/>
        <a:lstStyle/>
        <a:p>
          <a:r>
            <a:rPr lang="en-IN" dirty="0"/>
            <a:t> </a:t>
          </a:r>
        </a:p>
      </dgm:t>
    </dgm:pt>
    <dgm:pt modelId="{E91D11E3-9353-4D82-B6A8-E7295E385D22}" type="parTrans" cxnId="{1F1C9FF9-0EFA-4B79-891F-C19B81FBEAAF}">
      <dgm:prSet/>
      <dgm:spPr/>
      <dgm:t>
        <a:bodyPr/>
        <a:lstStyle/>
        <a:p>
          <a:endParaRPr lang="en-IN"/>
        </a:p>
      </dgm:t>
    </dgm:pt>
    <dgm:pt modelId="{C308A015-A196-49CF-8962-F372CDC26F5F}" type="sibTrans" cxnId="{1F1C9FF9-0EFA-4B79-891F-C19B81FBEAAF}">
      <dgm:prSet/>
      <dgm:spPr/>
      <dgm:t>
        <a:bodyPr/>
        <a:lstStyle/>
        <a:p>
          <a:endParaRPr lang="en-IN"/>
        </a:p>
      </dgm:t>
    </dgm:pt>
    <dgm:pt modelId="{814C7349-617C-4B80-9CBF-C40157E9068F}" type="pres">
      <dgm:prSet presAssocID="{AB5C60BD-4964-497A-BC8E-D70F4035EF0E}" presName="linear" presStyleCnt="0">
        <dgm:presLayoutVars>
          <dgm:animLvl val="lvl"/>
          <dgm:resizeHandles val="exact"/>
        </dgm:presLayoutVars>
      </dgm:prSet>
      <dgm:spPr/>
    </dgm:pt>
    <dgm:pt modelId="{BF42C366-FB50-433B-8130-853BC5216A8D}" type="pres">
      <dgm:prSet presAssocID="{0156222D-5DD0-422C-832D-FB4C6AE77F86}" presName="parentText" presStyleLbl="node1" presStyleIdx="0" presStyleCnt="2" custLinFactY="-247363" custLinFactNeighborX="89806" custLinFactNeighborY="-300000">
        <dgm:presLayoutVars>
          <dgm:chMax val="0"/>
          <dgm:bulletEnabled val="1"/>
        </dgm:presLayoutVars>
      </dgm:prSet>
      <dgm:spPr/>
    </dgm:pt>
    <dgm:pt modelId="{F8771F17-E910-49CF-B29E-BCF2C2CC769F}" type="pres">
      <dgm:prSet presAssocID="{0156222D-5DD0-422C-832D-FB4C6AE77F86}" presName="childText" presStyleLbl="revTx" presStyleIdx="0" presStyleCnt="2">
        <dgm:presLayoutVars>
          <dgm:bulletEnabled val="1"/>
        </dgm:presLayoutVars>
      </dgm:prSet>
      <dgm:spPr/>
    </dgm:pt>
    <dgm:pt modelId="{22BB70D3-A4A5-4444-A9EC-D23A463C7810}" type="pres">
      <dgm:prSet presAssocID="{269DB165-F66F-40B8-9E74-C6E8B6F4ED8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F64D19A1-0DBD-4ABC-BFA8-5FAFA7B755EE}" type="pres">
      <dgm:prSet presAssocID="{269DB165-F66F-40B8-9E74-C6E8B6F4ED84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AB8F404-4CDE-40AD-A428-A9C76A16558C}" type="presOf" srcId="{0156222D-5DD0-422C-832D-FB4C6AE77F86}" destId="{BF42C366-FB50-433B-8130-853BC5216A8D}" srcOrd="0" destOrd="0" presId="urn:microsoft.com/office/officeart/2005/8/layout/vList2"/>
    <dgm:cxn modelId="{5EB9204C-61F5-4C72-83A5-881F44A560B3}" type="presOf" srcId="{AB5C60BD-4964-497A-BC8E-D70F4035EF0E}" destId="{814C7349-617C-4B80-9CBF-C40157E9068F}" srcOrd="0" destOrd="0" presId="urn:microsoft.com/office/officeart/2005/8/layout/vList2"/>
    <dgm:cxn modelId="{81F9964D-0B8E-438F-902E-8E0D73849573}" type="presOf" srcId="{269DB165-F66F-40B8-9E74-C6E8B6F4ED84}" destId="{22BB70D3-A4A5-4444-A9EC-D23A463C7810}" srcOrd="0" destOrd="0" presId="urn:microsoft.com/office/officeart/2005/8/layout/vList2"/>
    <dgm:cxn modelId="{CA332791-14A6-4E1B-ADE2-5EA376A8CC3A}" srcId="{0156222D-5DD0-422C-832D-FB4C6AE77F86}" destId="{3324391E-0F93-4088-81E1-77A0CC238F9F}" srcOrd="0" destOrd="0" parTransId="{8DAF02E3-E5D5-41D6-8529-7BBB1A33C178}" sibTransId="{77454F7E-726C-4044-A20F-F015D9E25552}"/>
    <dgm:cxn modelId="{E33C6B93-8628-45B4-B345-E5E9EE62AB0C}" srcId="{AB5C60BD-4964-497A-BC8E-D70F4035EF0E}" destId="{0156222D-5DD0-422C-832D-FB4C6AE77F86}" srcOrd="0" destOrd="0" parTransId="{ED098423-67E1-4148-9C62-E45350E44934}" sibTransId="{ECA0F7D3-8E99-43F6-AB34-8165712398E5}"/>
    <dgm:cxn modelId="{B6CCE8A6-2188-4467-B436-5FD9687DA7FA}" type="presOf" srcId="{3324391E-0F93-4088-81E1-77A0CC238F9F}" destId="{F8771F17-E910-49CF-B29E-BCF2C2CC769F}" srcOrd="0" destOrd="0" presId="urn:microsoft.com/office/officeart/2005/8/layout/vList2"/>
    <dgm:cxn modelId="{F44121B2-F782-4F03-9D6F-60FBEB5C9BAA}" type="presOf" srcId="{A369BFD4-51A9-4B4C-96D8-2731B68BEF93}" destId="{F64D19A1-0DBD-4ABC-BFA8-5FAFA7B755EE}" srcOrd="0" destOrd="0" presId="urn:microsoft.com/office/officeart/2005/8/layout/vList2"/>
    <dgm:cxn modelId="{170B98F5-DFAC-4DED-A400-96AF509041BC}" srcId="{AB5C60BD-4964-497A-BC8E-D70F4035EF0E}" destId="{269DB165-F66F-40B8-9E74-C6E8B6F4ED84}" srcOrd="1" destOrd="0" parTransId="{F44EE2AA-1DC0-444A-A1D7-790802DF7A45}" sibTransId="{C1C19041-3D50-47F2-8E28-FB1FD8724DF6}"/>
    <dgm:cxn modelId="{1F1C9FF9-0EFA-4B79-891F-C19B81FBEAAF}" srcId="{269DB165-F66F-40B8-9E74-C6E8B6F4ED84}" destId="{A369BFD4-51A9-4B4C-96D8-2731B68BEF93}" srcOrd="0" destOrd="0" parTransId="{E91D11E3-9353-4D82-B6A8-E7295E385D22}" sibTransId="{C308A015-A196-49CF-8962-F372CDC26F5F}"/>
    <dgm:cxn modelId="{1387D1D1-0C0F-420F-A691-3F68A47A9B9B}" type="presParOf" srcId="{814C7349-617C-4B80-9CBF-C40157E9068F}" destId="{BF42C366-FB50-433B-8130-853BC5216A8D}" srcOrd="0" destOrd="0" presId="urn:microsoft.com/office/officeart/2005/8/layout/vList2"/>
    <dgm:cxn modelId="{3242AF77-ECB2-4177-A571-0A75BD2B114B}" type="presParOf" srcId="{814C7349-617C-4B80-9CBF-C40157E9068F}" destId="{F8771F17-E910-49CF-B29E-BCF2C2CC769F}" srcOrd="1" destOrd="0" presId="urn:microsoft.com/office/officeart/2005/8/layout/vList2"/>
    <dgm:cxn modelId="{174527F6-DBB7-4FBA-9B1B-1EA89528B5AC}" type="presParOf" srcId="{814C7349-617C-4B80-9CBF-C40157E9068F}" destId="{22BB70D3-A4A5-4444-A9EC-D23A463C7810}" srcOrd="2" destOrd="0" presId="urn:microsoft.com/office/officeart/2005/8/layout/vList2"/>
    <dgm:cxn modelId="{5DA0A57A-52AF-4E2F-B6A7-4E997CA5D867}" type="presParOf" srcId="{814C7349-617C-4B80-9CBF-C40157E9068F}" destId="{F64D19A1-0DBD-4ABC-BFA8-5FAFA7B755EE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42C366-FB50-433B-8130-853BC5216A8D}">
      <dsp:nvSpPr>
        <dsp:cNvPr id="0" name=""/>
        <dsp:cNvSpPr/>
      </dsp:nvSpPr>
      <dsp:spPr>
        <a:xfrm>
          <a:off x="0" y="0"/>
          <a:ext cx="2566755" cy="4797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Religion</a:t>
          </a:r>
        </a:p>
      </dsp:txBody>
      <dsp:txXfrm>
        <a:off x="23417" y="23417"/>
        <a:ext cx="2519921" cy="432866"/>
      </dsp:txXfrm>
    </dsp:sp>
    <dsp:sp modelId="{F8771F17-E910-49CF-B29E-BCF2C2CC769F}">
      <dsp:nvSpPr>
        <dsp:cNvPr id="0" name=""/>
        <dsp:cNvSpPr/>
      </dsp:nvSpPr>
      <dsp:spPr>
        <a:xfrm>
          <a:off x="0" y="512592"/>
          <a:ext cx="2566755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495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 dirty="0"/>
            <a:t> </a:t>
          </a:r>
        </a:p>
      </dsp:txBody>
      <dsp:txXfrm>
        <a:off x="0" y="512592"/>
        <a:ext cx="2566755" cy="331200"/>
      </dsp:txXfrm>
    </dsp:sp>
    <dsp:sp modelId="{22BB70D3-A4A5-4444-A9EC-D23A463C7810}">
      <dsp:nvSpPr>
        <dsp:cNvPr id="0" name=""/>
        <dsp:cNvSpPr/>
      </dsp:nvSpPr>
      <dsp:spPr>
        <a:xfrm>
          <a:off x="0" y="843793"/>
          <a:ext cx="2566755" cy="4797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Community</a:t>
          </a:r>
        </a:p>
      </dsp:txBody>
      <dsp:txXfrm>
        <a:off x="23417" y="867210"/>
        <a:ext cx="2519921" cy="432866"/>
      </dsp:txXfrm>
    </dsp:sp>
    <dsp:sp modelId="{F64D19A1-0DBD-4ABC-BFA8-5FAFA7B755EE}">
      <dsp:nvSpPr>
        <dsp:cNvPr id="0" name=""/>
        <dsp:cNvSpPr/>
      </dsp:nvSpPr>
      <dsp:spPr>
        <a:xfrm>
          <a:off x="0" y="1323493"/>
          <a:ext cx="2566755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495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600" kern="1200" dirty="0"/>
            <a:t> </a:t>
          </a:r>
        </a:p>
      </dsp:txBody>
      <dsp:txXfrm>
        <a:off x="0" y="1323493"/>
        <a:ext cx="2566755" cy="3312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099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289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1061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953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77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0243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857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778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194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315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236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053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860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095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552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688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416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505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chart" Target="../charts/char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20.xml"/><Relationship Id="rId4" Type="http://schemas.openxmlformats.org/officeDocument/2006/relationships/chart" Target="../charts/char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2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2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8.xml"/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99C8F-3EB3-464D-8EFD-F3853D4A5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6897" y="2287088"/>
            <a:ext cx="4351023" cy="2283823"/>
          </a:xfrm>
        </p:spPr>
        <p:txBody>
          <a:bodyPr/>
          <a:lstStyle/>
          <a:p>
            <a:r>
              <a:rPr lang="en-IN" dirty="0"/>
              <a:t>Project Report</a:t>
            </a:r>
          </a:p>
        </p:txBody>
      </p:sp>
      <p:pic>
        <p:nvPicPr>
          <p:cNvPr id="4" name="Immagine 24">
            <a:extLst>
              <a:ext uri="{FF2B5EF4-FFF2-40B4-BE49-F238E27FC236}">
                <a16:creationId xmlns:a16="http://schemas.microsoft.com/office/drawing/2014/main" id="{8FAB7C85-4419-488E-8D66-BA86299FD072}"/>
              </a:ext>
            </a:extLst>
          </p:cNvPr>
          <p:cNvPicPr/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6980029" y="2831902"/>
            <a:ext cx="4057015" cy="1389380"/>
          </a:xfrm>
          <a:prstGeom prst="rect">
            <a:avLst/>
          </a:prstGeom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23740283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235B3-4E55-4E67-B8C0-898272B42965}"/>
              </a:ext>
            </a:extLst>
          </p:cNvPr>
          <p:cNvSpPr txBox="1"/>
          <p:nvPr/>
        </p:nvSpPr>
        <p:spPr>
          <a:xfrm>
            <a:off x="649457" y="624225"/>
            <a:ext cx="3311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000" dirty="0"/>
              <a:t>Store ID - 110018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C5D1F2-32DC-4791-9A9D-3BD6D1181A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45" r="29384"/>
          <a:stretch/>
        </p:blipFill>
        <p:spPr>
          <a:xfrm>
            <a:off x="683581" y="2231730"/>
            <a:ext cx="2765394" cy="273836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9FF41B-FC39-4F83-A78B-17BE165B0906}"/>
              </a:ext>
            </a:extLst>
          </p:cNvPr>
          <p:cNvSpPr txBox="1"/>
          <p:nvPr/>
        </p:nvSpPr>
        <p:spPr>
          <a:xfrm>
            <a:off x="988381" y="1792010"/>
            <a:ext cx="4429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Catchment Area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DA9BBA-CA47-4CAE-B5D2-32480058A92D}"/>
              </a:ext>
            </a:extLst>
          </p:cNvPr>
          <p:cNvSpPr txBox="1"/>
          <p:nvPr/>
        </p:nvSpPr>
        <p:spPr>
          <a:xfrm>
            <a:off x="1438275" y="5040481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Kirti Nagar</a:t>
            </a: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890D724-5CE1-47DE-B249-ACF259C230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6114799"/>
              </p:ext>
            </p:extLst>
          </p:nvPr>
        </p:nvGraphicFramePr>
        <p:xfrm>
          <a:off x="6534150" y="-97888"/>
          <a:ext cx="4727824" cy="3350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34F98D62-E1AE-44A4-899B-8EF87C90EC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6837636"/>
              </p:ext>
            </p:extLst>
          </p:nvPr>
        </p:nvGraphicFramePr>
        <p:xfrm>
          <a:off x="6554632" y="2921027"/>
          <a:ext cx="4727824" cy="3551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6" name="Arrow: Right 35">
            <a:extLst>
              <a:ext uri="{FF2B5EF4-FFF2-40B4-BE49-F238E27FC236}">
                <a16:creationId xmlns:a16="http://schemas.microsoft.com/office/drawing/2014/main" id="{C2A9CADB-BD5F-41AA-A424-38843CBBB09D}"/>
              </a:ext>
            </a:extLst>
          </p:cNvPr>
          <p:cNvSpPr/>
          <p:nvPr/>
        </p:nvSpPr>
        <p:spPr>
          <a:xfrm>
            <a:off x="4112582" y="3272366"/>
            <a:ext cx="3049573" cy="31326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8080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235B3-4E55-4E67-B8C0-898272B42965}"/>
              </a:ext>
            </a:extLst>
          </p:cNvPr>
          <p:cNvSpPr txBox="1"/>
          <p:nvPr/>
        </p:nvSpPr>
        <p:spPr>
          <a:xfrm>
            <a:off x="649457" y="624225"/>
            <a:ext cx="33113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000" dirty="0"/>
              <a:t>Store ID </a:t>
            </a:r>
            <a:r>
              <a:rPr lang="en-IN" sz="2000"/>
              <a:t>- 11058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I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9FF41B-FC39-4F83-A78B-17BE165B0906}"/>
              </a:ext>
            </a:extLst>
          </p:cNvPr>
          <p:cNvSpPr txBox="1"/>
          <p:nvPr/>
        </p:nvSpPr>
        <p:spPr>
          <a:xfrm>
            <a:off x="988381" y="1792010"/>
            <a:ext cx="4429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Catchment Area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DA9BBA-CA47-4CAE-B5D2-32480058A92D}"/>
              </a:ext>
            </a:extLst>
          </p:cNvPr>
          <p:cNvSpPr txBox="1"/>
          <p:nvPr/>
        </p:nvSpPr>
        <p:spPr>
          <a:xfrm>
            <a:off x="1576479" y="5156439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Janakpuri</a:t>
            </a:r>
            <a:endParaRPr lang="en-IN" dirty="0"/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890D724-5CE1-47DE-B249-ACF259C230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36801"/>
              </p:ext>
            </p:extLst>
          </p:nvPr>
        </p:nvGraphicFramePr>
        <p:xfrm>
          <a:off x="6534150" y="-97888"/>
          <a:ext cx="4727824" cy="3350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34F98D62-E1AE-44A4-899B-8EF87C90EC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2069121"/>
              </p:ext>
            </p:extLst>
          </p:nvPr>
        </p:nvGraphicFramePr>
        <p:xfrm>
          <a:off x="6554632" y="2921027"/>
          <a:ext cx="4727824" cy="3551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6" name="Arrow: Right 35">
            <a:extLst>
              <a:ext uri="{FF2B5EF4-FFF2-40B4-BE49-F238E27FC236}">
                <a16:creationId xmlns:a16="http://schemas.microsoft.com/office/drawing/2014/main" id="{C2A9CADB-BD5F-41AA-A424-38843CBBB09D}"/>
              </a:ext>
            </a:extLst>
          </p:cNvPr>
          <p:cNvSpPr/>
          <p:nvPr/>
        </p:nvSpPr>
        <p:spPr>
          <a:xfrm>
            <a:off x="4112582" y="3272366"/>
            <a:ext cx="3049573" cy="31326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8DD5BDE-6950-40FA-92A8-A6C27FAEF712}"/>
              </a:ext>
            </a:extLst>
          </p:cNvPr>
          <p:cNvGraphicFramePr/>
          <p:nvPr/>
        </p:nvGraphicFramePr>
        <p:xfrm>
          <a:off x="3352800" y="1828800"/>
          <a:ext cx="54864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CE566CBF-8377-416A-8079-C30D9F2FF7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373" t="4259" r="19755"/>
          <a:stretch/>
        </p:blipFill>
        <p:spPr>
          <a:xfrm>
            <a:off x="743743" y="2337280"/>
            <a:ext cx="2810934" cy="277763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169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235B3-4E55-4E67-B8C0-898272B42965}"/>
              </a:ext>
            </a:extLst>
          </p:cNvPr>
          <p:cNvSpPr txBox="1"/>
          <p:nvPr/>
        </p:nvSpPr>
        <p:spPr>
          <a:xfrm>
            <a:off x="649457" y="624225"/>
            <a:ext cx="33113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000" dirty="0"/>
              <a:t>Store ID - 11085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I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9FF41B-FC39-4F83-A78B-17BE165B0906}"/>
              </a:ext>
            </a:extLst>
          </p:cNvPr>
          <p:cNvSpPr txBox="1"/>
          <p:nvPr/>
        </p:nvSpPr>
        <p:spPr>
          <a:xfrm>
            <a:off x="988381" y="1792010"/>
            <a:ext cx="4429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Catchment Area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DA9BBA-CA47-4CAE-B5D2-32480058A92D}"/>
              </a:ext>
            </a:extLst>
          </p:cNvPr>
          <p:cNvSpPr txBox="1"/>
          <p:nvPr/>
        </p:nvSpPr>
        <p:spPr>
          <a:xfrm>
            <a:off x="1142882" y="5040481"/>
            <a:ext cx="1846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Prashant </a:t>
            </a:r>
            <a:r>
              <a:rPr lang="en-IN" dirty="0" err="1"/>
              <a:t>Vihar</a:t>
            </a:r>
            <a:endParaRPr lang="en-IN" dirty="0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C2A9CADB-BD5F-41AA-A424-38843CBBB09D}"/>
              </a:ext>
            </a:extLst>
          </p:cNvPr>
          <p:cNvSpPr/>
          <p:nvPr/>
        </p:nvSpPr>
        <p:spPr>
          <a:xfrm>
            <a:off x="4112582" y="3272366"/>
            <a:ext cx="3049573" cy="31326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21C89-51FE-4E77-9DE5-86C78D36FE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639" t="18372" r="19584" b="13036"/>
          <a:stretch/>
        </p:blipFill>
        <p:spPr>
          <a:xfrm>
            <a:off x="649457" y="2289656"/>
            <a:ext cx="3280593" cy="259195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3DA92A2F-AE57-4496-9580-E3BA822F2C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0279060"/>
              </p:ext>
            </p:extLst>
          </p:nvPr>
        </p:nvGraphicFramePr>
        <p:xfrm>
          <a:off x="6534150" y="3253043"/>
          <a:ext cx="5107112" cy="32150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97C05AD1-8783-4B60-8BC2-5139CC2442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6778210"/>
              </p:ext>
            </p:extLst>
          </p:nvPr>
        </p:nvGraphicFramePr>
        <p:xfrm>
          <a:off x="6056143" y="376476"/>
          <a:ext cx="54864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02456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235B3-4E55-4E67-B8C0-898272B42965}"/>
              </a:ext>
            </a:extLst>
          </p:cNvPr>
          <p:cNvSpPr txBox="1"/>
          <p:nvPr/>
        </p:nvSpPr>
        <p:spPr>
          <a:xfrm>
            <a:off x="649457" y="624225"/>
            <a:ext cx="3311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000" dirty="0"/>
              <a:t>Store ID - 110018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9FF41B-FC39-4F83-A78B-17BE165B0906}"/>
              </a:ext>
            </a:extLst>
          </p:cNvPr>
          <p:cNvSpPr txBox="1"/>
          <p:nvPr/>
        </p:nvSpPr>
        <p:spPr>
          <a:xfrm>
            <a:off x="988381" y="1792010"/>
            <a:ext cx="4429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Catchment Area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DA9BBA-CA47-4CAE-B5D2-32480058A92D}"/>
              </a:ext>
            </a:extLst>
          </p:cNvPr>
          <p:cNvSpPr txBox="1"/>
          <p:nvPr/>
        </p:nvSpPr>
        <p:spPr>
          <a:xfrm>
            <a:off x="1438275" y="5040481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Vikaspuri</a:t>
            </a: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890D724-5CE1-47DE-B249-ACF259C230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9051580"/>
              </p:ext>
            </p:extLst>
          </p:nvPr>
        </p:nvGraphicFramePr>
        <p:xfrm>
          <a:off x="6534150" y="-97888"/>
          <a:ext cx="4727824" cy="3350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34F98D62-E1AE-44A4-899B-8EF87C90EC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163057"/>
              </p:ext>
            </p:extLst>
          </p:nvPr>
        </p:nvGraphicFramePr>
        <p:xfrm>
          <a:off x="6554632" y="2921027"/>
          <a:ext cx="4727824" cy="3551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6" name="Arrow: Right 35">
            <a:extLst>
              <a:ext uri="{FF2B5EF4-FFF2-40B4-BE49-F238E27FC236}">
                <a16:creationId xmlns:a16="http://schemas.microsoft.com/office/drawing/2014/main" id="{C2A9CADB-BD5F-41AA-A424-38843CBBB09D}"/>
              </a:ext>
            </a:extLst>
          </p:cNvPr>
          <p:cNvSpPr/>
          <p:nvPr/>
        </p:nvSpPr>
        <p:spPr>
          <a:xfrm>
            <a:off x="4112582" y="3272366"/>
            <a:ext cx="3049573" cy="31326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F0B076-DCE5-4525-B543-AC09C6FAA4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905" t="18563" r="29797" b="25656"/>
          <a:stretch/>
        </p:blipFill>
        <p:spPr>
          <a:xfrm>
            <a:off x="649457" y="2307116"/>
            <a:ext cx="3104451" cy="25875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818420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235B3-4E55-4E67-B8C0-898272B42965}"/>
              </a:ext>
            </a:extLst>
          </p:cNvPr>
          <p:cNvSpPr txBox="1"/>
          <p:nvPr/>
        </p:nvSpPr>
        <p:spPr>
          <a:xfrm>
            <a:off x="649457" y="624225"/>
            <a:ext cx="3311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000" dirty="0"/>
              <a:t>Store ID - 11075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9FF41B-FC39-4F83-A78B-17BE165B0906}"/>
              </a:ext>
            </a:extLst>
          </p:cNvPr>
          <p:cNvSpPr txBox="1"/>
          <p:nvPr/>
        </p:nvSpPr>
        <p:spPr>
          <a:xfrm>
            <a:off x="988381" y="1792010"/>
            <a:ext cx="4429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Catchment Area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DA9BBA-CA47-4CAE-B5D2-32480058A92D}"/>
              </a:ext>
            </a:extLst>
          </p:cNvPr>
          <p:cNvSpPr txBox="1"/>
          <p:nvPr/>
        </p:nvSpPr>
        <p:spPr>
          <a:xfrm>
            <a:off x="1171511" y="5040480"/>
            <a:ext cx="2072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Dwarka Sector-7</a:t>
            </a: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890D724-5CE1-47DE-B249-ACF259C230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3392915"/>
              </p:ext>
            </p:extLst>
          </p:nvPr>
        </p:nvGraphicFramePr>
        <p:xfrm>
          <a:off x="6534150" y="-97888"/>
          <a:ext cx="4727824" cy="3350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34F98D62-E1AE-44A4-899B-8EF87C90EC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5494809"/>
              </p:ext>
            </p:extLst>
          </p:nvPr>
        </p:nvGraphicFramePr>
        <p:xfrm>
          <a:off x="6554632" y="2921027"/>
          <a:ext cx="4727824" cy="3551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6" name="Arrow: Right 35">
            <a:extLst>
              <a:ext uri="{FF2B5EF4-FFF2-40B4-BE49-F238E27FC236}">
                <a16:creationId xmlns:a16="http://schemas.microsoft.com/office/drawing/2014/main" id="{C2A9CADB-BD5F-41AA-A424-38843CBBB09D}"/>
              </a:ext>
            </a:extLst>
          </p:cNvPr>
          <p:cNvSpPr/>
          <p:nvPr/>
        </p:nvSpPr>
        <p:spPr>
          <a:xfrm>
            <a:off x="4112582" y="3272366"/>
            <a:ext cx="3049573" cy="31326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38242C-8303-45C2-A161-FB2563A79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554" y="2303888"/>
            <a:ext cx="3150485" cy="259404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780026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235B3-4E55-4E67-B8C0-898272B42965}"/>
              </a:ext>
            </a:extLst>
          </p:cNvPr>
          <p:cNvSpPr txBox="1"/>
          <p:nvPr/>
        </p:nvSpPr>
        <p:spPr>
          <a:xfrm>
            <a:off x="649457" y="624225"/>
            <a:ext cx="3311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000" dirty="0"/>
              <a:t>Store ID - 11092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9FF41B-FC39-4F83-A78B-17BE165B0906}"/>
              </a:ext>
            </a:extLst>
          </p:cNvPr>
          <p:cNvSpPr txBox="1"/>
          <p:nvPr/>
        </p:nvSpPr>
        <p:spPr>
          <a:xfrm>
            <a:off x="988381" y="1792010"/>
            <a:ext cx="4429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Catchment Area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DA9BBA-CA47-4CAE-B5D2-32480058A92D}"/>
              </a:ext>
            </a:extLst>
          </p:cNvPr>
          <p:cNvSpPr txBox="1"/>
          <p:nvPr/>
        </p:nvSpPr>
        <p:spPr>
          <a:xfrm>
            <a:off x="1510177" y="5189667"/>
            <a:ext cx="2072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Madhuban</a:t>
            </a:r>
            <a:endParaRPr lang="en-IN" dirty="0"/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1890D724-5CE1-47DE-B249-ACF259C230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7541075"/>
              </p:ext>
            </p:extLst>
          </p:nvPr>
        </p:nvGraphicFramePr>
        <p:xfrm>
          <a:off x="6534150" y="-97888"/>
          <a:ext cx="4727824" cy="33509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34F98D62-E1AE-44A4-899B-8EF87C90EC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6607790"/>
              </p:ext>
            </p:extLst>
          </p:nvPr>
        </p:nvGraphicFramePr>
        <p:xfrm>
          <a:off x="6554632" y="2921027"/>
          <a:ext cx="4727824" cy="3551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6" name="Arrow: Right 35">
            <a:extLst>
              <a:ext uri="{FF2B5EF4-FFF2-40B4-BE49-F238E27FC236}">
                <a16:creationId xmlns:a16="http://schemas.microsoft.com/office/drawing/2014/main" id="{C2A9CADB-BD5F-41AA-A424-38843CBBB09D}"/>
              </a:ext>
            </a:extLst>
          </p:cNvPr>
          <p:cNvSpPr/>
          <p:nvPr/>
        </p:nvSpPr>
        <p:spPr>
          <a:xfrm>
            <a:off x="4112582" y="3272366"/>
            <a:ext cx="3049573" cy="31326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5904BF-35EA-404F-92BD-989CE55440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49" t="16948" r="29102" b="10049"/>
          <a:stretch/>
        </p:blipFill>
        <p:spPr>
          <a:xfrm>
            <a:off x="670845" y="2192028"/>
            <a:ext cx="3073900" cy="29475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335657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EEC1C6A-F98A-4EFD-9CF2-D18C09156A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3623924"/>
              </p:ext>
            </p:extLst>
          </p:nvPr>
        </p:nvGraphicFramePr>
        <p:xfrm>
          <a:off x="6096000" y="1941688"/>
          <a:ext cx="4696178" cy="3643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1133492-FE92-461E-A195-ACAF182A46D2}"/>
              </a:ext>
            </a:extLst>
          </p:cNvPr>
          <p:cNvSpPr txBox="1"/>
          <p:nvPr/>
        </p:nvSpPr>
        <p:spPr>
          <a:xfrm>
            <a:off x="555097" y="677333"/>
            <a:ext cx="57573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dirty="0"/>
              <a:t> 	Validation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EF95F3A7-412D-4455-8DD2-21C0DF31A5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6112880"/>
              </p:ext>
            </p:extLst>
          </p:nvPr>
        </p:nvGraphicFramePr>
        <p:xfrm>
          <a:off x="747009" y="1941688"/>
          <a:ext cx="5757333" cy="35461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84CFF2F-A3C8-4E6B-AF17-A01E2B1B6947}"/>
              </a:ext>
            </a:extLst>
          </p:cNvPr>
          <p:cNvSpPr txBox="1"/>
          <p:nvPr/>
        </p:nvSpPr>
        <p:spPr>
          <a:xfrm>
            <a:off x="4075289" y="1480023"/>
            <a:ext cx="8116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Census 2011 Tables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5D2371-C92D-4A5A-96DD-A7F0F09C0680}"/>
              </a:ext>
            </a:extLst>
          </p:cNvPr>
          <p:cNvSpPr txBox="1"/>
          <p:nvPr/>
        </p:nvSpPr>
        <p:spPr>
          <a:xfrm>
            <a:off x="551304" y="6011390"/>
            <a:ext cx="115222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However, classification prediction would give a far more accurate picture because of migration trends over time.</a:t>
            </a:r>
          </a:p>
        </p:txBody>
      </p:sp>
    </p:spTree>
    <p:extLst>
      <p:ext uri="{BB962C8B-B14F-4D97-AF65-F5344CB8AC3E}">
        <p14:creationId xmlns:p14="http://schemas.microsoft.com/office/powerpoint/2010/main" val="3992104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0A3BAF5-558A-4C9F-B791-0CC667D6258C}"/>
              </a:ext>
            </a:extLst>
          </p:cNvPr>
          <p:cNvSpPr/>
          <p:nvPr/>
        </p:nvSpPr>
        <p:spPr>
          <a:xfrm>
            <a:off x="1097610" y="694174"/>
            <a:ext cx="43300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3200" dirty="0"/>
              <a:t>How will this help 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E3EC9F-5C7A-4914-9F0F-65DC7BBD88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667"/>
          <a:stretch/>
        </p:blipFill>
        <p:spPr>
          <a:xfrm>
            <a:off x="8204200" y="1611645"/>
            <a:ext cx="1671320" cy="14261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256E09-401C-48CB-93D7-D4BCAD520FDE}"/>
              </a:ext>
            </a:extLst>
          </p:cNvPr>
          <p:cNvSpPr txBox="1"/>
          <p:nvPr/>
        </p:nvSpPr>
        <p:spPr>
          <a:xfrm>
            <a:off x="3108960" y="2063132"/>
            <a:ext cx="56591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Identify your target market</a:t>
            </a:r>
          </a:p>
          <a:p>
            <a:endParaRPr lang="en-IN" sz="2800" dirty="0"/>
          </a:p>
          <a:p>
            <a:endParaRPr lang="en-IN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A0D7A2-6BDA-4D32-89E2-02A2B5E41CDB}"/>
              </a:ext>
            </a:extLst>
          </p:cNvPr>
          <p:cNvSpPr txBox="1"/>
          <p:nvPr/>
        </p:nvSpPr>
        <p:spPr>
          <a:xfrm>
            <a:off x="609600" y="5354320"/>
            <a:ext cx="3332480" cy="870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dirty="0"/>
              <a:t>Demography Analysis</a:t>
            </a:r>
          </a:p>
          <a:p>
            <a:pPr>
              <a:lnSpc>
                <a:spcPct val="150000"/>
              </a:lnSpc>
            </a:pPr>
            <a:r>
              <a:rPr lang="en-IN" dirty="0"/>
              <a:t>Internal Sales Data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16B41DB7-91BB-4D43-992B-17E4A141754C}"/>
              </a:ext>
            </a:extLst>
          </p:cNvPr>
          <p:cNvSpPr/>
          <p:nvPr/>
        </p:nvSpPr>
        <p:spPr>
          <a:xfrm>
            <a:off x="3291840" y="5191760"/>
            <a:ext cx="690880" cy="1198880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97BF0F-3F58-4C1B-AF84-2807DF5815A5}"/>
              </a:ext>
            </a:extLst>
          </p:cNvPr>
          <p:cNvSpPr txBox="1"/>
          <p:nvPr/>
        </p:nvSpPr>
        <p:spPr>
          <a:xfrm>
            <a:off x="4084320" y="5608320"/>
            <a:ext cx="608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Form Customer Clusters and map to products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C2B991-249A-4418-AC40-4C9EC2E5B7D5}"/>
              </a:ext>
            </a:extLst>
          </p:cNvPr>
          <p:cNvSpPr txBox="1"/>
          <p:nvPr/>
        </p:nvSpPr>
        <p:spPr>
          <a:xfrm>
            <a:off x="2001520" y="3139439"/>
            <a:ext cx="6624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Which product caters more to which Age Group</a:t>
            </a:r>
          </a:p>
          <a:p>
            <a:r>
              <a:rPr lang="en-IN" dirty="0"/>
              <a:t>Which product caters more to which Gender?</a:t>
            </a:r>
          </a:p>
          <a:p>
            <a:r>
              <a:rPr lang="en-IN" dirty="0"/>
              <a:t>Which product caters more to which Religion Group?</a:t>
            </a:r>
          </a:p>
          <a:p>
            <a:r>
              <a:rPr lang="en-IN" dirty="0"/>
              <a:t>Which product caters more to which Community Group?</a:t>
            </a:r>
          </a:p>
        </p:txBody>
      </p:sp>
    </p:spTree>
    <p:extLst>
      <p:ext uri="{BB962C8B-B14F-4D97-AF65-F5344CB8AC3E}">
        <p14:creationId xmlns:p14="http://schemas.microsoft.com/office/powerpoint/2010/main" val="626936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3B9ED-745C-4C6C-9B01-19EEDB377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Ingredient Distribution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FCA49D-B345-41A4-B355-F12EB77CC7DF}"/>
              </a:ext>
            </a:extLst>
          </p:cNvPr>
          <p:cNvSpPr txBox="1"/>
          <p:nvPr/>
        </p:nvSpPr>
        <p:spPr>
          <a:xfrm>
            <a:off x="2065866" y="2756585"/>
            <a:ext cx="7850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/>
              <a:t>Predicting food ingredient demand location-wise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DD7027-D447-4E81-A0D4-FA630EAA6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53" y="4003640"/>
            <a:ext cx="2860047" cy="15472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C830F1-0E95-40E0-8D0F-FB21B131EA40}"/>
              </a:ext>
            </a:extLst>
          </p:cNvPr>
          <p:cNvSpPr txBox="1"/>
          <p:nvPr/>
        </p:nvSpPr>
        <p:spPr>
          <a:xfrm>
            <a:off x="778933" y="3457056"/>
            <a:ext cx="3397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/>
              <a:t>Select Location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4A7EC1-8F4E-4D04-AF92-C674137F9CCB}"/>
              </a:ext>
            </a:extLst>
          </p:cNvPr>
          <p:cNvSpPr txBox="1"/>
          <p:nvPr/>
        </p:nvSpPr>
        <p:spPr>
          <a:xfrm>
            <a:off x="4047066" y="3490555"/>
            <a:ext cx="3290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/>
              <a:t>Get Religion &amp; Community Mix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DA1B9F-8A56-4A0D-A6F1-64749BEE58AA}"/>
              </a:ext>
            </a:extLst>
          </p:cNvPr>
          <p:cNvSpPr txBox="1"/>
          <p:nvPr/>
        </p:nvSpPr>
        <p:spPr>
          <a:xfrm>
            <a:off x="7857066" y="3457056"/>
            <a:ext cx="32907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/>
              <a:t>Obtain Ingredient Map of Place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CEBA717E-460E-4AD2-99EE-951438857B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1254313"/>
              </p:ext>
            </p:extLst>
          </p:nvPr>
        </p:nvGraphicFramePr>
        <p:xfrm>
          <a:off x="3881273" y="3949230"/>
          <a:ext cx="1986170" cy="16561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815F37FD-0818-440B-B600-AC759844E7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31958738"/>
              </p:ext>
            </p:extLst>
          </p:nvPr>
        </p:nvGraphicFramePr>
        <p:xfrm>
          <a:off x="4680676" y="4550188"/>
          <a:ext cx="3176390" cy="19906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2E096F1C-7879-4386-997B-DBE1845EB0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9289929"/>
              </p:ext>
            </p:extLst>
          </p:nvPr>
        </p:nvGraphicFramePr>
        <p:xfrm>
          <a:off x="7337778" y="3798332"/>
          <a:ext cx="5339642" cy="23198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794812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BB05E-AD5F-4DCB-881B-EFB3EB232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Food Map of India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AC1254-8107-42C0-A117-9D8AF7BFFB45}"/>
              </a:ext>
            </a:extLst>
          </p:cNvPr>
          <p:cNvSpPr txBox="1"/>
          <p:nvPr/>
        </p:nvSpPr>
        <p:spPr>
          <a:xfrm>
            <a:off x="1154954" y="2824564"/>
            <a:ext cx="4941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Community  vs  Cuisine  vs  Ingredient</a:t>
            </a:r>
          </a:p>
        </p:txBody>
      </p:sp>
      <p:sp>
        <p:nvSpPr>
          <p:cNvPr id="4" name="Double Brace 3">
            <a:extLst>
              <a:ext uri="{FF2B5EF4-FFF2-40B4-BE49-F238E27FC236}">
                <a16:creationId xmlns:a16="http://schemas.microsoft.com/office/drawing/2014/main" id="{587C565D-61EC-4178-BCDC-22519516DDA3}"/>
              </a:ext>
            </a:extLst>
          </p:cNvPr>
          <p:cNvSpPr/>
          <p:nvPr/>
        </p:nvSpPr>
        <p:spPr>
          <a:xfrm>
            <a:off x="722489" y="3431821"/>
            <a:ext cx="1964267" cy="1286933"/>
          </a:xfrm>
          <a:prstGeom prst="brace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15AED-D980-4EBE-9129-335CAF7B4E53}"/>
              </a:ext>
            </a:extLst>
          </p:cNvPr>
          <p:cNvSpPr txBox="1"/>
          <p:nvPr/>
        </p:nvSpPr>
        <p:spPr>
          <a:xfrm>
            <a:off x="1053355" y="3844454"/>
            <a:ext cx="21414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Recipe websites</a:t>
            </a:r>
          </a:p>
          <a:p>
            <a:r>
              <a:rPr lang="en-IN" sz="1200" dirty="0"/>
              <a:t>Cookbooks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8A38E6E-43DB-4196-9ACB-E240C2348A51}"/>
              </a:ext>
            </a:extLst>
          </p:cNvPr>
          <p:cNvCxnSpPr>
            <a:cxnSpLocks/>
          </p:cNvCxnSpPr>
          <p:nvPr/>
        </p:nvCxnSpPr>
        <p:spPr>
          <a:xfrm>
            <a:off x="2822222" y="4075286"/>
            <a:ext cx="1109698" cy="124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C41D0F5-8780-490E-90F6-4BC31FF7A99F}"/>
              </a:ext>
            </a:extLst>
          </p:cNvPr>
          <p:cNvSpPr txBox="1"/>
          <p:nvPr/>
        </p:nvSpPr>
        <p:spPr>
          <a:xfrm>
            <a:off x="4017770" y="3933807"/>
            <a:ext cx="1682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Bag of Words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EC914E-D6FA-4699-A882-825F30D773D4}"/>
              </a:ext>
            </a:extLst>
          </p:cNvPr>
          <p:cNvCxnSpPr/>
          <p:nvPr/>
        </p:nvCxnSpPr>
        <p:spPr>
          <a:xfrm>
            <a:off x="5322711" y="4068501"/>
            <a:ext cx="154657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366BB1C-DADC-4810-B345-235B53ED3764}"/>
              </a:ext>
            </a:extLst>
          </p:cNvPr>
          <p:cNvSpPr txBox="1"/>
          <p:nvPr/>
        </p:nvSpPr>
        <p:spPr>
          <a:xfrm>
            <a:off x="1456266" y="5433669"/>
            <a:ext cx="10622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Observing consumption patterns will help us market products to locations based on community distribution</a:t>
            </a:r>
            <a:r>
              <a:rPr lang="en-IN" dirty="0"/>
              <a:t>.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37D8F0C6-C553-482D-8499-6A41B8EB03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3128818"/>
              </p:ext>
            </p:extLst>
          </p:nvPr>
        </p:nvGraphicFramePr>
        <p:xfrm>
          <a:off x="6919012" y="3174074"/>
          <a:ext cx="5018987" cy="1984301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1075714">
                  <a:extLst>
                    <a:ext uri="{9D8B030D-6E8A-4147-A177-3AD203B41FA5}">
                      <a16:colId xmlns:a16="http://schemas.microsoft.com/office/drawing/2014/main" val="2971785131"/>
                    </a:ext>
                  </a:extLst>
                </a:gridCol>
                <a:gridCol w="789248">
                  <a:extLst>
                    <a:ext uri="{9D8B030D-6E8A-4147-A177-3AD203B41FA5}">
                      <a16:colId xmlns:a16="http://schemas.microsoft.com/office/drawing/2014/main" val="3752714092"/>
                    </a:ext>
                  </a:extLst>
                </a:gridCol>
                <a:gridCol w="787271">
                  <a:extLst>
                    <a:ext uri="{9D8B030D-6E8A-4147-A177-3AD203B41FA5}">
                      <a16:colId xmlns:a16="http://schemas.microsoft.com/office/drawing/2014/main" val="3981960280"/>
                    </a:ext>
                  </a:extLst>
                </a:gridCol>
                <a:gridCol w="787765">
                  <a:extLst>
                    <a:ext uri="{9D8B030D-6E8A-4147-A177-3AD203B41FA5}">
                      <a16:colId xmlns:a16="http://schemas.microsoft.com/office/drawing/2014/main" val="407632833"/>
                    </a:ext>
                  </a:extLst>
                </a:gridCol>
                <a:gridCol w="787765">
                  <a:extLst>
                    <a:ext uri="{9D8B030D-6E8A-4147-A177-3AD203B41FA5}">
                      <a16:colId xmlns:a16="http://schemas.microsoft.com/office/drawing/2014/main" val="3149164888"/>
                    </a:ext>
                  </a:extLst>
                </a:gridCol>
                <a:gridCol w="791224">
                  <a:extLst>
                    <a:ext uri="{9D8B030D-6E8A-4147-A177-3AD203B41FA5}">
                      <a16:colId xmlns:a16="http://schemas.microsoft.com/office/drawing/2014/main" val="3106787141"/>
                    </a:ext>
                  </a:extLst>
                </a:gridCol>
              </a:tblGrid>
              <a:tr h="291215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 dirty="0">
                          <a:effectLst/>
                        </a:rPr>
                        <a:t>Ingredient</a:t>
                      </a:r>
                      <a:endParaRPr lang="en-IN" sz="1100" kern="1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Bengali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Gujarati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Marwari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Punjabi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 dirty="0">
                          <a:effectLst/>
                        </a:rPr>
                        <a:t>South Indian</a:t>
                      </a:r>
                      <a:endParaRPr lang="en-IN" sz="1100" kern="1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5518101"/>
                  </a:ext>
                </a:extLst>
              </a:tr>
              <a:tr h="441235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Black Pepper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0.003077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0.004597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0.003989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 dirty="0">
                          <a:effectLst/>
                        </a:rPr>
                        <a:t>0.000704</a:t>
                      </a:r>
                      <a:endParaRPr lang="en-IN" sz="1100" kern="1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0.007808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35572551"/>
                  </a:ext>
                </a:extLst>
              </a:tr>
              <a:tr h="291215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Chana Dal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0.002051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0.002758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0.005186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0.002499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0.020095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3960155"/>
                  </a:ext>
                </a:extLst>
              </a:tr>
              <a:tr h="291215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Milk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0.047692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0.012085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0.016422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0.016695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0.010239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4517122"/>
                  </a:ext>
                </a:extLst>
              </a:tr>
              <a:tr h="291215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Curd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0.014872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0.025483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0.022904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0.023282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0.013828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68933410"/>
                  </a:ext>
                </a:extLst>
              </a:tr>
              <a:tr h="291215"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Cheese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0.015385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0.003153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0.005618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>
                          <a:effectLst/>
                        </a:rPr>
                        <a:t>0.02385</a:t>
                      </a:r>
                      <a:endParaRPr lang="en-IN" sz="1100" kern="15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6000"/>
                        </a:lnSpc>
                        <a:spcAft>
                          <a:spcPts val="0"/>
                        </a:spcAft>
                      </a:pPr>
                      <a:r>
                        <a:rPr lang="en-IN" sz="1200" kern="150" dirty="0">
                          <a:effectLst/>
                        </a:rPr>
                        <a:t>0.003328</a:t>
                      </a:r>
                      <a:endParaRPr lang="en-IN" sz="1100" kern="15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F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5090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7302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AC769-E900-44A1-8535-AB3FD6B04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b="1" dirty="0"/>
              <a:t>Aim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95CF1A-1350-4945-A602-050E8B00C3A2}"/>
              </a:ext>
            </a:extLst>
          </p:cNvPr>
          <p:cNvSpPr txBox="1"/>
          <p:nvPr/>
        </p:nvSpPr>
        <p:spPr>
          <a:xfrm>
            <a:off x="2504982" y="2813727"/>
            <a:ext cx="71820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Help</a:t>
            </a:r>
            <a:r>
              <a:rPr lang="en-IN" b="1" dirty="0"/>
              <a:t> Future Group </a:t>
            </a:r>
            <a:r>
              <a:rPr lang="en-IN" dirty="0"/>
              <a:t>identify</a:t>
            </a:r>
          </a:p>
          <a:p>
            <a:endParaRPr lang="en-IN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Target Market of each store and product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Existing Consumer Segment of each product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Demand of Food Products in every store-location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New store-locations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dirty="0"/>
              <a:t> Better pricing strategy for existing and new stores</a:t>
            </a:r>
          </a:p>
        </p:txBody>
      </p:sp>
    </p:spTree>
    <p:extLst>
      <p:ext uri="{BB962C8B-B14F-4D97-AF65-F5344CB8AC3E}">
        <p14:creationId xmlns:p14="http://schemas.microsoft.com/office/powerpoint/2010/main" val="37748769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DFCAA-AB31-42BC-ABE4-B44611D24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Eating-out Habits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0B179E-FD56-4FA0-9FA4-351A2363BBA8}"/>
              </a:ext>
            </a:extLst>
          </p:cNvPr>
          <p:cNvSpPr txBox="1"/>
          <p:nvPr/>
        </p:nvSpPr>
        <p:spPr>
          <a:xfrm>
            <a:off x="2435114" y="2831068"/>
            <a:ext cx="8564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Identify cuisines of restaurants, food joints in catchment area.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Find popularity of these restaurants, food joints.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DD1BCF2-4D23-46B1-BB03-7F2AAF0EE8B8}"/>
              </a:ext>
            </a:extLst>
          </p:cNvPr>
          <p:cNvCxnSpPr>
            <a:cxnSpLocks/>
          </p:cNvCxnSpPr>
          <p:nvPr/>
        </p:nvCxnSpPr>
        <p:spPr>
          <a:xfrm>
            <a:off x="6453394" y="3581678"/>
            <a:ext cx="8366" cy="1226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7E48636-FBC7-4F1D-8C47-7A8B11338CC5}"/>
              </a:ext>
            </a:extLst>
          </p:cNvPr>
          <p:cNvSpPr txBox="1"/>
          <p:nvPr/>
        </p:nvSpPr>
        <p:spPr>
          <a:xfrm>
            <a:off x="1813560" y="4912638"/>
            <a:ext cx="8564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	Formulate Cuisine Distribution of Catchment Areas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2252787A-644C-4240-8092-337B565ACAC3}"/>
              </a:ext>
            </a:extLst>
          </p:cNvPr>
          <p:cNvSpPr/>
          <p:nvPr/>
        </p:nvSpPr>
        <p:spPr>
          <a:xfrm>
            <a:off x="9563846" y="2812673"/>
            <a:ext cx="386080" cy="597932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EEA92E-D1C7-4A63-BC46-55154D3E95CA}"/>
              </a:ext>
            </a:extLst>
          </p:cNvPr>
          <p:cNvSpPr txBox="1"/>
          <p:nvPr/>
        </p:nvSpPr>
        <p:spPr>
          <a:xfrm>
            <a:off x="9949926" y="2850029"/>
            <a:ext cx="13106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Zomato-like</a:t>
            </a:r>
          </a:p>
          <a:p>
            <a:r>
              <a:rPr lang="en-IN" sz="1400" dirty="0"/>
              <a:t>sites</a:t>
            </a:r>
          </a:p>
        </p:txBody>
      </p:sp>
    </p:spTree>
    <p:extLst>
      <p:ext uri="{BB962C8B-B14F-4D97-AF65-F5344CB8AC3E}">
        <p14:creationId xmlns:p14="http://schemas.microsoft.com/office/powerpoint/2010/main" val="4259712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DFCAA-AB31-42BC-ABE4-B44611D24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Eating-out Habits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DBDB1BA-CA2C-4B99-A45B-45AB3B285E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7459867"/>
              </p:ext>
            </p:extLst>
          </p:nvPr>
        </p:nvGraphicFramePr>
        <p:xfrm>
          <a:off x="325120" y="3048000"/>
          <a:ext cx="4886960" cy="2915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D931A7A-E67F-4143-BB26-9E43C1674B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6856166"/>
              </p:ext>
            </p:extLst>
          </p:nvPr>
        </p:nvGraphicFramePr>
        <p:xfrm>
          <a:off x="3959860" y="2956560"/>
          <a:ext cx="5113020" cy="3007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B5E23271-8981-491E-A832-4E8F035AC6A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79210346"/>
              </p:ext>
            </p:extLst>
          </p:nvPr>
        </p:nvGraphicFramePr>
        <p:xfrm>
          <a:off x="7523687" y="2956560"/>
          <a:ext cx="4785360" cy="3007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40B179E-FD56-4FA0-9FA4-351A2363BBA8}"/>
              </a:ext>
            </a:extLst>
          </p:cNvPr>
          <p:cNvSpPr txBox="1"/>
          <p:nvPr/>
        </p:nvSpPr>
        <p:spPr>
          <a:xfrm>
            <a:off x="1459334" y="2587228"/>
            <a:ext cx="856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Finding existing preferred cuisines in locations of the stores</a:t>
            </a:r>
          </a:p>
        </p:txBody>
      </p:sp>
    </p:spTree>
    <p:extLst>
      <p:ext uri="{BB962C8B-B14F-4D97-AF65-F5344CB8AC3E}">
        <p14:creationId xmlns:p14="http://schemas.microsoft.com/office/powerpoint/2010/main" val="26712212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DFCAA-AB31-42BC-ABE4-B44611D24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Eating-out Habits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0B179E-FD56-4FA0-9FA4-351A2363BBA8}"/>
              </a:ext>
            </a:extLst>
          </p:cNvPr>
          <p:cNvSpPr txBox="1"/>
          <p:nvPr/>
        </p:nvSpPr>
        <p:spPr>
          <a:xfrm>
            <a:off x="1459334" y="2587228"/>
            <a:ext cx="856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Finding existing preferred cuisines in locations of the stores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48655CD-FE89-42BE-B3B3-0D3E2A1A36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9408450"/>
              </p:ext>
            </p:extLst>
          </p:nvPr>
        </p:nvGraphicFramePr>
        <p:xfrm>
          <a:off x="-335280" y="2536428"/>
          <a:ext cx="5486400" cy="36408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01E6CC3-F362-496C-B240-89DBD1DBEF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5920015"/>
              </p:ext>
            </p:extLst>
          </p:nvPr>
        </p:nvGraphicFramePr>
        <p:xfrm>
          <a:off x="3090493" y="2516108"/>
          <a:ext cx="5486400" cy="3651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A177A1F-9170-4127-88A3-F2CB5B5BC3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8717831"/>
              </p:ext>
            </p:extLst>
          </p:nvPr>
        </p:nvGraphicFramePr>
        <p:xfrm>
          <a:off x="6563360" y="2658348"/>
          <a:ext cx="5486400" cy="35087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180579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Grafico 1">
            <a:extLst>
              <a:ext uri="{FF2B5EF4-FFF2-40B4-BE49-F238E27FC236}">
                <a16:creationId xmlns:a16="http://schemas.microsoft.com/office/drawing/2014/main" id="{3EBCCECA-4711-4DDA-B69A-D42BA891AB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5475769"/>
              </p:ext>
            </p:extLst>
          </p:nvPr>
        </p:nvGraphicFramePr>
        <p:xfrm>
          <a:off x="585152" y="2303265"/>
          <a:ext cx="2798128" cy="20107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Grafico 2">
            <a:extLst>
              <a:ext uri="{FF2B5EF4-FFF2-40B4-BE49-F238E27FC236}">
                <a16:creationId xmlns:a16="http://schemas.microsoft.com/office/drawing/2014/main" id="{30D7BE77-5EAC-4253-A83E-872945836F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6850560"/>
              </p:ext>
            </p:extLst>
          </p:nvPr>
        </p:nvGraphicFramePr>
        <p:xfrm>
          <a:off x="3177262" y="2247383"/>
          <a:ext cx="2798128" cy="2122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Right Brace 5">
            <a:extLst>
              <a:ext uri="{FF2B5EF4-FFF2-40B4-BE49-F238E27FC236}">
                <a16:creationId xmlns:a16="http://schemas.microsoft.com/office/drawing/2014/main" id="{8BF8DD38-9F61-4A2C-8EED-50F4211677C7}"/>
              </a:ext>
            </a:extLst>
          </p:cNvPr>
          <p:cNvSpPr/>
          <p:nvPr/>
        </p:nvSpPr>
        <p:spPr>
          <a:xfrm>
            <a:off x="5476240" y="1493520"/>
            <a:ext cx="1503680" cy="4632960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581004-CC66-41FD-841A-9E3E38191AE2}"/>
              </a:ext>
            </a:extLst>
          </p:cNvPr>
          <p:cNvSpPr txBox="1"/>
          <p:nvPr/>
        </p:nvSpPr>
        <p:spPr>
          <a:xfrm>
            <a:off x="1587976" y="1687711"/>
            <a:ext cx="39405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IN" sz="1400" dirty="0"/>
              <a:t> Ingredient-community</a:t>
            </a:r>
            <a:r>
              <a:rPr lang="en-IN" sz="1200" dirty="0"/>
              <a:t> </a:t>
            </a:r>
            <a:r>
              <a:rPr lang="en-IN" sz="1400" dirty="0"/>
              <a:t>distribution</a:t>
            </a:r>
            <a:endParaRPr lang="en-IN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E2698F-E1EE-410E-8181-A1924547F560}"/>
              </a:ext>
            </a:extLst>
          </p:cNvPr>
          <p:cNvSpPr txBox="1"/>
          <p:nvPr/>
        </p:nvSpPr>
        <p:spPr>
          <a:xfrm>
            <a:off x="1577784" y="4559399"/>
            <a:ext cx="395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/>
              <a:t>Community &amp; religion distributions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894E4A-C6C1-41F2-8C57-7E894E79C6BE}"/>
              </a:ext>
            </a:extLst>
          </p:cNvPr>
          <p:cNvSpPr txBox="1"/>
          <p:nvPr/>
        </p:nvSpPr>
        <p:spPr>
          <a:xfrm>
            <a:off x="1577784" y="5056703"/>
            <a:ext cx="3950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IN" sz="1400" dirty="0"/>
              <a:t>Existing product-wise sales data of stores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7A022B-3F23-408A-BE2E-B467AF98B128}"/>
              </a:ext>
            </a:extLst>
          </p:cNvPr>
          <p:cNvSpPr txBox="1"/>
          <p:nvPr/>
        </p:nvSpPr>
        <p:spPr>
          <a:xfrm>
            <a:off x="7162800" y="3486834"/>
            <a:ext cx="4124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Predict demand of Food Items sold in Easy Day stores.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1C4FC8-245D-446C-9418-6D0032BDCD1A}"/>
              </a:ext>
            </a:extLst>
          </p:cNvPr>
          <p:cNvSpPr txBox="1"/>
          <p:nvPr/>
        </p:nvSpPr>
        <p:spPr>
          <a:xfrm>
            <a:off x="1577784" y="5554007"/>
            <a:ext cx="41118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400" dirty="0"/>
              <a:t>Eating-out habits in around store locations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37D6EEE-7255-4166-B405-39C36331C7F4}"/>
              </a:ext>
            </a:extLst>
          </p:cNvPr>
          <p:cNvSpPr/>
          <p:nvPr/>
        </p:nvSpPr>
        <p:spPr>
          <a:xfrm>
            <a:off x="911472" y="756782"/>
            <a:ext cx="34067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400" dirty="0"/>
              <a:t>How will this help ?</a:t>
            </a:r>
          </a:p>
        </p:txBody>
      </p:sp>
    </p:spTree>
    <p:extLst>
      <p:ext uri="{BB962C8B-B14F-4D97-AF65-F5344CB8AC3E}">
        <p14:creationId xmlns:p14="http://schemas.microsoft.com/office/powerpoint/2010/main" val="31705685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45">
            <a:extLst>
              <a:ext uri="{FF2B5EF4-FFF2-40B4-BE49-F238E27FC236}">
                <a16:creationId xmlns:a16="http://schemas.microsoft.com/office/drawing/2014/main" id="{BA16D9C3-E201-4B06-9D70-36BE5B855274}"/>
              </a:ext>
            </a:extLst>
          </p:cNvPr>
          <p:cNvPicPr/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5865812" y="2384743"/>
            <a:ext cx="4873308" cy="2817177"/>
          </a:xfrm>
          <a:prstGeom prst="rect">
            <a:avLst/>
          </a:prstGeom>
          <a:noFill/>
          <a:ln>
            <a:noFill/>
            <a:prstDash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4A1A21-67AD-42B8-8842-168D3BD87622}"/>
              </a:ext>
            </a:extLst>
          </p:cNvPr>
          <p:cNvSpPr txBox="1"/>
          <p:nvPr/>
        </p:nvSpPr>
        <p:spPr>
          <a:xfrm>
            <a:off x="701040" y="924560"/>
            <a:ext cx="55168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dirty="0"/>
              <a:t>Voronoi Diagram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262635-6F3F-473E-892D-1EAD1EBEBE0D}"/>
              </a:ext>
            </a:extLst>
          </p:cNvPr>
          <p:cNvSpPr txBox="1"/>
          <p:nvPr/>
        </p:nvSpPr>
        <p:spPr>
          <a:xfrm>
            <a:off x="7753826" y="5293360"/>
            <a:ext cx="363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Longitude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7C29BC-F5DE-47C8-9D1A-8D78A438FD9D}"/>
              </a:ext>
            </a:extLst>
          </p:cNvPr>
          <p:cNvSpPr txBox="1"/>
          <p:nvPr/>
        </p:nvSpPr>
        <p:spPr>
          <a:xfrm rot="16200000">
            <a:off x="3639026" y="2286000"/>
            <a:ext cx="363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Latitude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80CF69-D63E-43EF-B43F-8809056BB128}"/>
              </a:ext>
            </a:extLst>
          </p:cNvPr>
          <p:cNvSpPr txBox="1"/>
          <p:nvPr/>
        </p:nvSpPr>
        <p:spPr>
          <a:xfrm>
            <a:off x="785812" y="1969244"/>
            <a:ext cx="4196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dirty="0"/>
              <a:t>Identify points in West &amp; North-west Delhi surrounding the 6 store-locations with distinct land rates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4D52099-B87F-4DFF-9CB6-2CD8AF143B33}"/>
              </a:ext>
            </a:extLst>
          </p:cNvPr>
          <p:cNvCxnSpPr>
            <a:stCxn id="6" idx="2"/>
          </p:cNvCxnSpPr>
          <p:nvPr/>
        </p:nvCxnSpPr>
        <p:spPr>
          <a:xfrm>
            <a:off x="2883852" y="2800241"/>
            <a:ext cx="0" cy="4509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B7C0115-B8F1-4FED-B8A3-354D3EC9724F}"/>
              </a:ext>
            </a:extLst>
          </p:cNvPr>
          <p:cNvSpPr txBox="1"/>
          <p:nvPr/>
        </p:nvSpPr>
        <p:spPr>
          <a:xfrm>
            <a:off x="785812" y="3251200"/>
            <a:ext cx="4196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dirty="0"/>
              <a:t>Form the Voronoi Diagram based on the points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A4B8286-B711-41A8-93C6-4926412690FC}"/>
              </a:ext>
            </a:extLst>
          </p:cNvPr>
          <p:cNvCxnSpPr/>
          <p:nvPr/>
        </p:nvCxnSpPr>
        <p:spPr>
          <a:xfrm>
            <a:off x="2872104" y="3793331"/>
            <a:ext cx="0" cy="4509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53A590D-170D-4BBB-837D-EA6F89B22FA1}"/>
              </a:ext>
            </a:extLst>
          </p:cNvPr>
          <p:cNvSpPr txBox="1"/>
          <p:nvPr/>
        </p:nvSpPr>
        <p:spPr>
          <a:xfrm>
            <a:off x="774064" y="4217416"/>
            <a:ext cx="41960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dirty="0"/>
              <a:t>Smoothen the area using Gaussian Filter.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8FB3A0-C458-4931-A936-050169EC3D70}"/>
              </a:ext>
            </a:extLst>
          </p:cNvPr>
          <p:cNvSpPr txBox="1"/>
          <p:nvPr/>
        </p:nvSpPr>
        <p:spPr>
          <a:xfrm>
            <a:off x="774064" y="5139472"/>
            <a:ext cx="4196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1600" dirty="0"/>
              <a:t>Incorporate residential factor &amp; wealth index from Asset Data in Census 2011.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BF327E7-E469-4F19-92FA-0758CE2B6CFF}"/>
              </a:ext>
            </a:extLst>
          </p:cNvPr>
          <p:cNvCxnSpPr/>
          <p:nvPr/>
        </p:nvCxnSpPr>
        <p:spPr>
          <a:xfrm>
            <a:off x="2883852" y="4688513"/>
            <a:ext cx="0" cy="4509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5095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371CE3-C6A0-4CD0-8809-FAB01E4D8D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04" r="2916"/>
          <a:stretch/>
        </p:blipFill>
        <p:spPr>
          <a:xfrm>
            <a:off x="177800" y="1198880"/>
            <a:ext cx="11836400" cy="56591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C36277-94E1-4D65-A1D8-CC078F893D45}"/>
              </a:ext>
            </a:extLst>
          </p:cNvPr>
          <p:cNvSpPr txBox="1"/>
          <p:nvPr/>
        </p:nvSpPr>
        <p:spPr>
          <a:xfrm>
            <a:off x="1696720" y="829548"/>
            <a:ext cx="797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Breaking the region surrounding the 6 stores into 5 economic zones</a:t>
            </a:r>
          </a:p>
        </p:txBody>
      </p:sp>
    </p:spTree>
    <p:extLst>
      <p:ext uri="{BB962C8B-B14F-4D97-AF65-F5344CB8AC3E}">
        <p14:creationId xmlns:p14="http://schemas.microsoft.com/office/powerpoint/2010/main" val="36627499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6B6D95-0D0B-4A0A-983E-76AC268779F1}"/>
              </a:ext>
            </a:extLst>
          </p:cNvPr>
          <p:cNvSpPr txBox="1"/>
          <p:nvPr/>
        </p:nvSpPr>
        <p:spPr>
          <a:xfrm>
            <a:off x="2255520" y="2042160"/>
            <a:ext cx="39319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Property Rates</a:t>
            </a:r>
          </a:p>
          <a:p>
            <a:endParaRPr lang="en-IN" dirty="0"/>
          </a:p>
          <a:p>
            <a:r>
              <a:rPr lang="en-IN" dirty="0"/>
              <a:t>Rental Rates</a:t>
            </a:r>
          </a:p>
          <a:p>
            <a:endParaRPr lang="en-IN" dirty="0"/>
          </a:p>
          <a:p>
            <a:r>
              <a:rPr lang="en-IN" dirty="0"/>
              <a:t>Asset Data</a:t>
            </a:r>
          </a:p>
          <a:p>
            <a:endParaRPr lang="en-IN" dirty="0"/>
          </a:p>
          <a:p>
            <a:r>
              <a:rPr lang="en-IN" dirty="0"/>
              <a:t>Residential Zones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52AE4777-4E12-4D21-AE7F-808AC93A7738}"/>
              </a:ext>
            </a:extLst>
          </p:cNvPr>
          <p:cNvSpPr/>
          <p:nvPr/>
        </p:nvSpPr>
        <p:spPr>
          <a:xfrm>
            <a:off x="1991360" y="3302000"/>
            <a:ext cx="264160" cy="609600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DAD7BA-FFB6-4E20-A03A-8EFB0EEB4A0B}"/>
              </a:ext>
            </a:extLst>
          </p:cNvPr>
          <p:cNvSpPr txBox="1"/>
          <p:nvPr/>
        </p:nvSpPr>
        <p:spPr>
          <a:xfrm>
            <a:off x="985520" y="3302000"/>
            <a:ext cx="975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Census</a:t>
            </a:r>
          </a:p>
          <a:p>
            <a:pPr algn="ctr"/>
            <a:r>
              <a:rPr lang="en-IN" sz="1600" dirty="0"/>
              <a:t>2011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E3109949-65CF-4E21-AEAA-E9FD5B7004BB}"/>
              </a:ext>
            </a:extLst>
          </p:cNvPr>
          <p:cNvSpPr/>
          <p:nvPr/>
        </p:nvSpPr>
        <p:spPr>
          <a:xfrm>
            <a:off x="4345940" y="1899920"/>
            <a:ext cx="777240" cy="2489200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C2893A-AE07-4EA3-B4F5-F2FFC7AF3F89}"/>
              </a:ext>
            </a:extLst>
          </p:cNvPr>
          <p:cNvSpPr txBox="1"/>
          <p:nvPr/>
        </p:nvSpPr>
        <p:spPr>
          <a:xfrm>
            <a:off x="5344160" y="2512103"/>
            <a:ext cx="5405120" cy="1113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dirty="0"/>
              <a:t>Formulate Wealth Index of a place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IN" dirty="0"/>
              <a:t>Identify Residential Zones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37FDFE-035E-43A9-892A-0EA54C5FF3B0}"/>
              </a:ext>
            </a:extLst>
          </p:cNvPr>
          <p:cNvSpPr txBox="1"/>
          <p:nvPr/>
        </p:nvSpPr>
        <p:spPr>
          <a:xfrm>
            <a:off x="1198880" y="934720"/>
            <a:ext cx="5140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F</a:t>
            </a:r>
            <a:r>
              <a:rPr lang="en-IN" sz="1200" dirty="0"/>
              <a:t>(Asset Value, Percentage of Households, Land Rate)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D3739FD-7F67-49E0-8A7E-21F36D3362FA}"/>
              </a:ext>
            </a:extLst>
          </p:cNvPr>
          <p:cNvCxnSpPr/>
          <p:nvPr/>
        </p:nvCxnSpPr>
        <p:spPr>
          <a:xfrm>
            <a:off x="5354320" y="1172270"/>
            <a:ext cx="166624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43D5DC7-2D54-4589-B8DC-15BF791DCF8D}"/>
              </a:ext>
            </a:extLst>
          </p:cNvPr>
          <p:cNvSpPr txBox="1"/>
          <p:nvPr/>
        </p:nvSpPr>
        <p:spPr>
          <a:xfrm>
            <a:off x="7112000" y="987604"/>
            <a:ext cx="1869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Wealth Index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68A21F19-8A26-4279-903E-4ED1A938AC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9194803"/>
              </p:ext>
            </p:extLst>
          </p:nvPr>
        </p:nvGraphicFramePr>
        <p:xfrm>
          <a:off x="7680960" y="3820160"/>
          <a:ext cx="3820160" cy="26331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9DD2D89E-AD9B-4777-8A3C-43FE1187B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2033" y="4650254"/>
            <a:ext cx="2219967" cy="120100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D2B077A5-106C-49D7-8B7B-747C23E981BE}"/>
              </a:ext>
            </a:extLst>
          </p:cNvPr>
          <p:cNvSpPr/>
          <p:nvPr/>
        </p:nvSpPr>
        <p:spPr>
          <a:xfrm>
            <a:off x="7438644" y="5049834"/>
            <a:ext cx="484632" cy="48463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" name="Arrow: Chevron 15">
            <a:extLst>
              <a:ext uri="{FF2B5EF4-FFF2-40B4-BE49-F238E27FC236}">
                <a16:creationId xmlns:a16="http://schemas.microsoft.com/office/drawing/2014/main" id="{980D02D0-5A10-4C70-931C-AE0C95C277BD}"/>
              </a:ext>
            </a:extLst>
          </p:cNvPr>
          <p:cNvSpPr/>
          <p:nvPr/>
        </p:nvSpPr>
        <p:spPr>
          <a:xfrm>
            <a:off x="7921752" y="5049834"/>
            <a:ext cx="484632" cy="484632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id="{2A9FC0EE-C205-47E4-814F-FA5A293E1B9D}"/>
              </a:ext>
            </a:extLst>
          </p:cNvPr>
          <p:cNvSpPr/>
          <p:nvPr/>
        </p:nvSpPr>
        <p:spPr>
          <a:xfrm>
            <a:off x="1991360" y="2207303"/>
            <a:ext cx="264160" cy="609600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5F65BA0-9AA0-4E7E-9831-3EEBD2A88DE7}"/>
              </a:ext>
            </a:extLst>
          </p:cNvPr>
          <p:cNvSpPr txBox="1"/>
          <p:nvPr/>
        </p:nvSpPr>
        <p:spPr>
          <a:xfrm>
            <a:off x="927100" y="2182289"/>
            <a:ext cx="12115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/>
              <a:t>Property</a:t>
            </a:r>
          </a:p>
          <a:p>
            <a:pPr algn="ctr"/>
            <a:r>
              <a:rPr lang="en-IN" sz="1600" dirty="0"/>
              <a:t>Sites</a:t>
            </a:r>
          </a:p>
        </p:txBody>
      </p:sp>
    </p:spTree>
    <p:extLst>
      <p:ext uri="{BB962C8B-B14F-4D97-AF65-F5344CB8AC3E}">
        <p14:creationId xmlns:p14="http://schemas.microsoft.com/office/powerpoint/2010/main" val="390481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A7B07F-9297-46C9-ADBD-A81CD3920A0B}"/>
              </a:ext>
            </a:extLst>
          </p:cNvPr>
          <p:cNvSpPr txBox="1"/>
          <p:nvPr/>
        </p:nvSpPr>
        <p:spPr>
          <a:xfrm>
            <a:off x="1381760" y="2344087"/>
            <a:ext cx="42468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IN" dirty="0"/>
              <a:t>Wealth Index</a:t>
            </a:r>
          </a:p>
          <a:p>
            <a:pPr>
              <a:lnSpc>
                <a:spcPct val="250000"/>
              </a:lnSpc>
            </a:pPr>
            <a:r>
              <a:rPr lang="en-IN" dirty="0"/>
              <a:t>Residential Zones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AE9537-3EF6-4508-B04B-579FEB129960}"/>
              </a:ext>
            </a:extLst>
          </p:cNvPr>
          <p:cNvSpPr txBox="1"/>
          <p:nvPr/>
        </p:nvSpPr>
        <p:spPr>
          <a:xfrm>
            <a:off x="4450080" y="4612682"/>
            <a:ext cx="3048000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Internal Sales Data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IN" sz="1100" dirty="0"/>
              <a:t>Profit Percentage of products</a:t>
            </a:r>
          </a:p>
          <a:p>
            <a:pPr algn="ctr"/>
            <a:endParaRPr lang="en-IN" dirty="0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87FF69ED-A7D4-421F-9148-D6EC0476E4C3}"/>
              </a:ext>
            </a:extLst>
          </p:cNvPr>
          <p:cNvSpPr/>
          <p:nvPr/>
        </p:nvSpPr>
        <p:spPr>
          <a:xfrm>
            <a:off x="3362960" y="2468880"/>
            <a:ext cx="853440" cy="1477328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DF3B651-B880-49BC-BA50-092C8B1D38A2}"/>
              </a:ext>
            </a:extLst>
          </p:cNvPr>
          <p:cNvSpPr/>
          <p:nvPr/>
        </p:nvSpPr>
        <p:spPr>
          <a:xfrm>
            <a:off x="4564379" y="2631297"/>
            <a:ext cx="2819402" cy="1152494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F(a, b)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22A9186-F91F-4FA0-A12A-FEDF364AA3E4}"/>
              </a:ext>
            </a:extLst>
          </p:cNvPr>
          <p:cNvCxnSpPr>
            <a:stCxn id="4" idx="0"/>
            <a:endCxn id="6" idx="2"/>
          </p:cNvCxnSpPr>
          <p:nvPr/>
        </p:nvCxnSpPr>
        <p:spPr>
          <a:xfrm flipV="1">
            <a:off x="5974080" y="3783791"/>
            <a:ext cx="0" cy="82889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4B2542D-D955-4585-B1EA-957205C5C8DD}"/>
              </a:ext>
            </a:extLst>
          </p:cNvPr>
          <p:cNvCxnSpPr>
            <a:cxnSpLocks/>
          </p:cNvCxnSpPr>
          <p:nvPr/>
        </p:nvCxnSpPr>
        <p:spPr>
          <a:xfrm>
            <a:off x="7414261" y="3197384"/>
            <a:ext cx="72389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F2C487D-5073-4E61-A9B2-0DF693DBE4B4}"/>
              </a:ext>
            </a:extLst>
          </p:cNvPr>
          <p:cNvSpPr txBox="1"/>
          <p:nvPr/>
        </p:nvSpPr>
        <p:spPr>
          <a:xfrm>
            <a:off x="8168640" y="2627997"/>
            <a:ext cx="281940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dirty="0"/>
              <a:t>Predict </a:t>
            </a:r>
            <a:r>
              <a:rPr lang="en-IN" sz="1600" b="1" dirty="0"/>
              <a:t>price range of products</a:t>
            </a:r>
            <a:r>
              <a:rPr lang="en-IN" dirty="0"/>
              <a:t> </a:t>
            </a:r>
            <a:r>
              <a:rPr lang="en-IN" sz="1600" dirty="0"/>
              <a:t>more suitable for store location in a catchment area.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1A6C82-B733-4A6A-BFE3-80A85715D1ED}"/>
              </a:ext>
            </a:extLst>
          </p:cNvPr>
          <p:cNvSpPr txBox="1"/>
          <p:nvPr/>
        </p:nvSpPr>
        <p:spPr>
          <a:xfrm>
            <a:off x="1209040" y="968045"/>
            <a:ext cx="5384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3200" dirty="0"/>
              <a:t>How will this help ?</a:t>
            </a:r>
          </a:p>
        </p:txBody>
      </p:sp>
    </p:spTree>
    <p:extLst>
      <p:ext uri="{BB962C8B-B14F-4D97-AF65-F5344CB8AC3E}">
        <p14:creationId xmlns:p14="http://schemas.microsoft.com/office/powerpoint/2010/main" val="13575736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7DD17-64A6-4CC6-B311-21017BBC0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sz="8800" dirty="0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09E5B-0358-4D4A-9AB7-434C5813EABC}"/>
              </a:ext>
            </a:extLst>
          </p:cNvPr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350F25-102C-406D-B8FB-4220B3C800F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IN" sz="1100" dirty="0"/>
              <a:t>Rajit Bhattacharya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IN" sz="1100" dirty="0" err="1"/>
              <a:t>Aisik</a:t>
            </a:r>
            <a:r>
              <a:rPr lang="en-IN" sz="1100" dirty="0"/>
              <a:t> Paul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IN" sz="1100" dirty="0"/>
              <a:t>Ankit Das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IN" sz="1100" dirty="0"/>
              <a:t>Aditya Chowdhury</a:t>
            </a:r>
          </a:p>
        </p:txBody>
      </p:sp>
    </p:spTree>
    <p:extLst>
      <p:ext uri="{BB962C8B-B14F-4D97-AF65-F5344CB8AC3E}">
        <p14:creationId xmlns:p14="http://schemas.microsoft.com/office/powerpoint/2010/main" val="1918222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AA746-5DC7-4D6F-A2E2-7953A8E42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b="1" dirty="0"/>
              <a:t>How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460C6D-E463-4E89-BECD-22CD8AC8C7B5}"/>
              </a:ext>
            </a:extLst>
          </p:cNvPr>
          <p:cNvSpPr txBox="1"/>
          <p:nvPr/>
        </p:nvSpPr>
        <p:spPr>
          <a:xfrm>
            <a:off x="1480697" y="3041391"/>
            <a:ext cx="52858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dirty="0"/>
              <a:t>Analyse the demographic distribution of the residents in the neighbourhood of a store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dirty="0"/>
              <a:t>Estimate the expenditure pattern and wealth index of the region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endParaRPr lang="en-IN" dirty="0"/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IN" dirty="0"/>
              <a:t>Identify the food product requirements of the region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84F61B-D0A4-41DD-A63C-9FADAEF629AD}"/>
              </a:ext>
            </a:extLst>
          </p:cNvPr>
          <p:cNvSpPr txBox="1"/>
          <p:nvPr/>
        </p:nvSpPr>
        <p:spPr>
          <a:xfrm>
            <a:off x="7315200" y="3041391"/>
            <a:ext cx="173736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External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29D392-55E1-4C29-8E6F-1BBE6F599CAD}"/>
              </a:ext>
            </a:extLst>
          </p:cNvPr>
          <p:cNvSpPr txBox="1"/>
          <p:nvPr/>
        </p:nvSpPr>
        <p:spPr>
          <a:xfrm>
            <a:off x="9519920" y="3041391"/>
            <a:ext cx="173736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Internal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321DF6-CD82-4E3E-A591-BB6B0BF72E1F}"/>
              </a:ext>
            </a:extLst>
          </p:cNvPr>
          <p:cNvSpPr txBox="1"/>
          <p:nvPr/>
        </p:nvSpPr>
        <p:spPr>
          <a:xfrm>
            <a:off x="8544560" y="4334052"/>
            <a:ext cx="173736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dirty="0"/>
              <a:t>Function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D79AE7-BBDE-43A0-A205-3D5CD68F0F5B}"/>
              </a:ext>
            </a:extLst>
          </p:cNvPr>
          <p:cNvSpPr txBox="1"/>
          <p:nvPr/>
        </p:nvSpPr>
        <p:spPr>
          <a:xfrm>
            <a:off x="8651240" y="4763551"/>
            <a:ext cx="17373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/>
              <a:t>Better Predictions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100" dirty="0"/>
              <a:t>Better Analysis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AED3688C-3073-40B3-BBED-6D5229CCDDBC}"/>
              </a:ext>
            </a:extLst>
          </p:cNvPr>
          <p:cNvCxnSpPr>
            <a:stCxn id="9" idx="2"/>
            <a:endCxn id="11" idx="0"/>
          </p:cNvCxnSpPr>
          <p:nvPr/>
        </p:nvCxnSpPr>
        <p:spPr>
          <a:xfrm rot="16200000" flipH="1">
            <a:off x="8336896" y="3257707"/>
            <a:ext cx="923329" cy="12293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23DFFCFB-8567-43CC-B5CA-AB0DE18D5833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rot="5400000">
            <a:off x="9439256" y="3384707"/>
            <a:ext cx="923329" cy="9753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4747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C9AECEB-B390-4CDB-A845-29BE535C44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567152"/>
              </p:ext>
            </p:extLst>
          </p:nvPr>
        </p:nvGraphicFramePr>
        <p:xfrm>
          <a:off x="1963378" y="1751991"/>
          <a:ext cx="7970735" cy="42062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55104">
                  <a:extLst>
                    <a:ext uri="{9D8B030D-6E8A-4147-A177-3AD203B41FA5}">
                      <a16:colId xmlns:a16="http://schemas.microsoft.com/office/drawing/2014/main" val="268423863"/>
                    </a:ext>
                  </a:extLst>
                </a:gridCol>
                <a:gridCol w="1205423">
                  <a:extLst>
                    <a:ext uri="{9D8B030D-6E8A-4147-A177-3AD203B41FA5}">
                      <a16:colId xmlns:a16="http://schemas.microsoft.com/office/drawing/2014/main" val="1708552326"/>
                    </a:ext>
                  </a:extLst>
                </a:gridCol>
                <a:gridCol w="2255104">
                  <a:extLst>
                    <a:ext uri="{9D8B030D-6E8A-4147-A177-3AD203B41FA5}">
                      <a16:colId xmlns:a16="http://schemas.microsoft.com/office/drawing/2014/main" val="3991577571"/>
                    </a:ext>
                  </a:extLst>
                </a:gridCol>
                <a:gridCol w="2255104">
                  <a:extLst>
                    <a:ext uri="{9D8B030D-6E8A-4147-A177-3AD203B41FA5}">
                      <a16:colId xmlns:a16="http://schemas.microsoft.com/office/drawing/2014/main" val="737867051"/>
                    </a:ext>
                  </a:extLst>
                </a:gridCol>
              </a:tblGrid>
              <a:tr h="281545">
                <a:tc>
                  <a:txBody>
                    <a:bodyPr/>
                    <a:lstStyle/>
                    <a:p>
                      <a:r>
                        <a:rPr lang="en-IN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Store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Address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Place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3738297"/>
                  </a:ext>
                </a:extLst>
              </a:tr>
              <a:tr h="485955">
                <a:tc>
                  <a:txBody>
                    <a:bodyPr/>
                    <a:lstStyle/>
                    <a:p>
                      <a:r>
                        <a:rPr lang="en-IN" dirty="0"/>
                        <a:t>New Delhi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110018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L29, LOK NATH MARG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Kirti Nagar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3653872"/>
                  </a:ext>
                </a:extLst>
              </a:tr>
              <a:tr h="48595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New Delhi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110018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Block F/ 123 Vikaspuri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Vikaspuri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856418"/>
                  </a:ext>
                </a:extLst>
              </a:tr>
              <a:tr h="48595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New Delhi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11085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C2/8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Prashant </a:t>
                      </a:r>
                      <a:r>
                        <a:rPr lang="en-IN" dirty="0" err="1"/>
                        <a:t>Vihar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79064"/>
                  </a:ext>
                </a:extLst>
              </a:tr>
              <a:tr h="48595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New Delhi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11075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Plot #11,12,16,17 Palam Extn.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Dwarka Sector-7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7980056"/>
                  </a:ext>
                </a:extLst>
              </a:tr>
              <a:tr h="48595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New Delhi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11058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B3/178 </a:t>
                      </a:r>
                      <a:r>
                        <a:rPr lang="en-IN" dirty="0" err="1"/>
                        <a:t>Janakpuri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Janakpuri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183686"/>
                  </a:ext>
                </a:extLst>
              </a:tr>
              <a:tr h="485955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/>
                        <a:t>New Delhi</a:t>
                      </a: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11092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MB 158 159 Master Block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Madhuban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00910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46A74C5-A462-4943-AF95-B85EDB821BAD}"/>
              </a:ext>
            </a:extLst>
          </p:cNvPr>
          <p:cNvSpPr txBox="1"/>
          <p:nvPr/>
        </p:nvSpPr>
        <p:spPr>
          <a:xfrm>
            <a:off x="1447060" y="899769"/>
            <a:ext cx="689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/>
              <a:t>  Identify the locations of 6 Easy Day Stores.</a:t>
            </a:r>
          </a:p>
        </p:txBody>
      </p:sp>
    </p:spTree>
    <p:extLst>
      <p:ext uri="{BB962C8B-B14F-4D97-AF65-F5344CB8AC3E}">
        <p14:creationId xmlns:p14="http://schemas.microsoft.com/office/powerpoint/2010/main" val="486380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1C924-C47E-4CCA-BB9D-8763AF5BA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Finding the customer</a:t>
            </a:r>
          </a:p>
        </p:txBody>
      </p:sp>
      <p:pic>
        <p:nvPicPr>
          <p:cNvPr id="6" name="Immagine 27">
            <a:extLst>
              <a:ext uri="{FF2B5EF4-FFF2-40B4-BE49-F238E27FC236}">
                <a16:creationId xmlns:a16="http://schemas.microsoft.com/office/drawing/2014/main" id="{FC9E7218-3CAE-4F4C-B1DA-8C61DEF848A4}"/>
              </a:ext>
            </a:extLst>
          </p:cNvPr>
          <p:cNvPicPr/>
          <p:nvPr/>
        </p:nvPicPr>
        <p:blipFill>
          <a:blip r:embed="rId2">
            <a:lum/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817599" y="3361300"/>
            <a:ext cx="3918760" cy="2875267"/>
          </a:xfrm>
          <a:prstGeom prst="rect">
            <a:avLst/>
          </a:prstGeom>
          <a:ln>
            <a:noFill/>
            <a:prstDash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849B5D-20E8-49D5-B8FA-0CD69272A733}"/>
              </a:ext>
            </a:extLst>
          </p:cNvPr>
          <p:cNvSpPr txBox="1"/>
          <p:nvPr/>
        </p:nvSpPr>
        <p:spPr>
          <a:xfrm>
            <a:off x="6095999" y="2698812"/>
            <a:ext cx="56136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600" dirty="0"/>
              <a:t>Get a list of people living in the catchment area as defined for the store location.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sz="16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600" dirty="0"/>
              <a:t>Obtain the names ,age ,sex</a:t>
            </a:r>
          </a:p>
        </p:txBody>
      </p:sp>
      <p:pic>
        <p:nvPicPr>
          <p:cNvPr id="9" name="Immagine 26">
            <a:extLst>
              <a:ext uri="{FF2B5EF4-FFF2-40B4-BE49-F238E27FC236}">
                <a16:creationId xmlns:a16="http://schemas.microsoft.com/office/drawing/2014/main" id="{6C754798-A579-4CA7-9D66-2C9B7A8D6946}"/>
              </a:ext>
            </a:extLst>
          </p:cNvPr>
          <p:cNvPicPr/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5628442" y="4141287"/>
            <a:ext cx="5983550" cy="1314309"/>
          </a:xfrm>
          <a:prstGeom prst="rect">
            <a:avLst/>
          </a:prstGeom>
          <a:ln>
            <a:noFill/>
            <a:prstDash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89F8451-0A78-4FA4-8631-12EE3D6FD9C4}"/>
              </a:ext>
            </a:extLst>
          </p:cNvPr>
          <p:cNvSpPr txBox="1"/>
          <p:nvPr/>
        </p:nvSpPr>
        <p:spPr>
          <a:xfrm>
            <a:off x="9401452" y="5663953"/>
            <a:ext cx="20773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dirty="0"/>
              <a:t>Data Source – Electoral Rolls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53993E-4C78-4B79-BD40-67F9EF61D11A}"/>
              </a:ext>
            </a:extLst>
          </p:cNvPr>
          <p:cNvSpPr txBox="1"/>
          <p:nvPr/>
        </p:nvSpPr>
        <p:spPr>
          <a:xfrm>
            <a:off x="1154954" y="2698812"/>
            <a:ext cx="20773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Location : Kirti Nagar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BC3BA9C-7191-42E9-9E2D-0441E32FF8DE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4736359" y="4798442"/>
            <a:ext cx="892083" cy="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8407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1EAAA-C689-42E6-B45D-E1EA9183A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Demography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C8E904-D224-440B-998C-819898554DF9}"/>
              </a:ext>
            </a:extLst>
          </p:cNvPr>
          <p:cNvSpPr txBox="1"/>
          <p:nvPr/>
        </p:nvSpPr>
        <p:spPr>
          <a:xfrm>
            <a:off x="790113" y="2450236"/>
            <a:ext cx="5415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What we can understand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9A2FDF-E750-4894-BBDB-7B582BF8488E}"/>
              </a:ext>
            </a:extLst>
          </p:cNvPr>
          <p:cNvSpPr txBox="1"/>
          <p:nvPr/>
        </p:nvSpPr>
        <p:spPr>
          <a:xfrm>
            <a:off x="7208678" y="3366114"/>
            <a:ext cx="5415378" cy="245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sz="2000" dirty="0"/>
              <a:t>Gender Ratio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sz="2000" dirty="0"/>
              <a:t>Age Groups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sz="2000" dirty="0"/>
              <a:t>Community Distribution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IN" sz="2000" dirty="0"/>
              <a:t>Religion Distribution</a:t>
            </a:r>
          </a:p>
        </p:txBody>
      </p:sp>
      <p:pic>
        <p:nvPicPr>
          <p:cNvPr id="5" name="Immagine 26">
            <a:extLst>
              <a:ext uri="{FF2B5EF4-FFF2-40B4-BE49-F238E27FC236}">
                <a16:creationId xmlns:a16="http://schemas.microsoft.com/office/drawing/2014/main" id="{5888241E-B102-4E8E-9A06-211E182C742E}"/>
              </a:ext>
            </a:extLst>
          </p:cNvPr>
          <p:cNvPicPr/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870010" y="4077244"/>
            <a:ext cx="4243527" cy="1009662"/>
          </a:xfrm>
          <a:prstGeom prst="rect">
            <a:avLst/>
          </a:prstGeom>
          <a:ln>
            <a:noFill/>
            <a:prstDash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2B261E-B9DE-4784-9A3A-8FFA1BC6DF56}"/>
              </a:ext>
            </a:extLst>
          </p:cNvPr>
          <p:cNvSpPr txBox="1"/>
          <p:nvPr/>
        </p:nvSpPr>
        <p:spPr>
          <a:xfrm>
            <a:off x="721004" y="3614126"/>
            <a:ext cx="4838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Electoral Rolls of the Catchment Areas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B411421-1E2B-45CB-9285-402E54EE4A04}"/>
              </a:ext>
            </a:extLst>
          </p:cNvPr>
          <p:cNvCxnSpPr>
            <a:cxnSpLocks/>
            <a:stCxn id="5" idx="3"/>
            <a:endCxn id="4" idx="1"/>
          </p:cNvCxnSpPr>
          <p:nvPr/>
        </p:nvCxnSpPr>
        <p:spPr>
          <a:xfrm>
            <a:off x="5113537" y="4582075"/>
            <a:ext cx="2095141" cy="128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905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A235B3-4E55-4E67-B8C0-898272B42965}"/>
              </a:ext>
            </a:extLst>
          </p:cNvPr>
          <p:cNvSpPr txBox="1"/>
          <p:nvPr/>
        </p:nvSpPr>
        <p:spPr>
          <a:xfrm>
            <a:off x="649457" y="624225"/>
            <a:ext cx="3311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000" dirty="0"/>
              <a:t>Store ID - 110018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C5D1F2-32DC-4791-9A9D-3BD6D1181A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45" r="29384"/>
          <a:stretch/>
        </p:blipFill>
        <p:spPr>
          <a:xfrm>
            <a:off x="683581" y="2231730"/>
            <a:ext cx="2765394" cy="273836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9FF41B-FC39-4F83-A78B-17BE165B0906}"/>
              </a:ext>
            </a:extLst>
          </p:cNvPr>
          <p:cNvSpPr txBox="1"/>
          <p:nvPr/>
        </p:nvSpPr>
        <p:spPr>
          <a:xfrm>
            <a:off x="988381" y="1792010"/>
            <a:ext cx="4429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Catchment Area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75D9F767-C911-49D4-B5FD-2ACCAB27C5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3317531"/>
              </p:ext>
            </p:extLst>
          </p:nvPr>
        </p:nvGraphicFramePr>
        <p:xfrm>
          <a:off x="3863730" y="982554"/>
          <a:ext cx="3311370" cy="24147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B81DC7F-292F-4692-883C-C953868B65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5450033"/>
              </p:ext>
            </p:extLst>
          </p:nvPr>
        </p:nvGraphicFramePr>
        <p:xfrm>
          <a:off x="3863730" y="3535254"/>
          <a:ext cx="3311370" cy="23130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548C1B5-4BB3-4486-86BB-C45A622CD5DB}"/>
              </a:ext>
            </a:extLst>
          </p:cNvPr>
          <p:cNvSpPr txBox="1"/>
          <p:nvPr/>
        </p:nvSpPr>
        <p:spPr>
          <a:xfrm>
            <a:off x="7589855" y="3135145"/>
            <a:ext cx="406597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Product                               Age Distribution</a:t>
            </a:r>
          </a:p>
          <a:p>
            <a:r>
              <a:rPr lang="en-IN" sz="1400" dirty="0"/>
              <a:t>Sub-Category                    Gender Distribution</a:t>
            </a:r>
          </a:p>
          <a:p>
            <a:endParaRPr lang="en-IN" dirty="0"/>
          </a:p>
        </p:txBody>
      </p:sp>
      <p:sp>
        <p:nvSpPr>
          <p:cNvPr id="9" name="Double Brace 8">
            <a:extLst>
              <a:ext uri="{FF2B5EF4-FFF2-40B4-BE49-F238E27FC236}">
                <a16:creationId xmlns:a16="http://schemas.microsoft.com/office/drawing/2014/main" id="{4C57D827-FFB6-4B04-ACD7-43684FA04616}"/>
              </a:ext>
            </a:extLst>
          </p:cNvPr>
          <p:cNvSpPr/>
          <p:nvPr/>
        </p:nvSpPr>
        <p:spPr>
          <a:xfrm>
            <a:off x="7267023" y="1858784"/>
            <a:ext cx="4667802" cy="3076993"/>
          </a:xfrm>
          <a:prstGeom prst="bracePair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Multiplication Sign 9">
            <a:extLst>
              <a:ext uri="{FF2B5EF4-FFF2-40B4-BE49-F238E27FC236}">
                <a16:creationId xmlns:a16="http://schemas.microsoft.com/office/drawing/2014/main" id="{E96C8F0D-F19D-4FA5-8F34-79C44158278C}"/>
              </a:ext>
            </a:extLst>
          </p:cNvPr>
          <p:cNvSpPr/>
          <p:nvPr/>
        </p:nvSpPr>
        <p:spPr>
          <a:xfrm>
            <a:off x="9210399" y="3228945"/>
            <a:ext cx="390525" cy="400109"/>
          </a:xfrm>
          <a:prstGeom prst="mathMultiply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F00A4B-C479-4761-886D-5B2B2E2F2D3C}"/>
              </a:ext>
            </a:extLst>
          </p:cNvPr>
          <p:cNvSpPr txBox="1"/>
          <p:nvPr/>
        </p:nvSpPr>
        <p:spPr>
          <a:xfrm>
            <a:off x="8682962" y="2332481"/>
            <a:ext cx="2887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Time Series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3DF0F1-7A6A-483D-8F02-11DB404FFB7A}"/>
              </a:ext>
            </a:extLst>
          </p:cNvPr>
          <p:cNvSpPr txBox="1"/>
          <p:nvPr/>
        </p:nvSpPr>
        <p:spPr>
          <a:xfrm>
            <a:off x="1438275" y="5040481"/>
            <a:ext cx="1457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Kirti Nagar</a:t>
            </a:r>
          </a:p>
        </p:txBody>
      </p:sp>
    </p:spTree>
    <p:extLst>
      <p:ext uri="{BB962C8B-B14F-4D97-AF65-F5344CB8AC3E}">
        <p14:creationId xmlns:p14="http://schemas.microsoft.com/office/powerpoint/2010/main" val="2945579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903F02-6C37-494B-8D8E-0A9ACEDC95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222"/>
          <a:stretch/>
        </p:blipFill>
        <p:spPr>
          <a:xfrm>
            <a:off x="696005" y="1750831"/>
            <a:ext cx="2379889" cy="18510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40141D-14C6-4444-A570-BF436B06D197}"/>
              </a:ext>
            </a:extLst>
          </p:cNvPr>
          <p:cNvSpPr txBox="1"/>
          <p:nvPr/>
        </p:nvSpPr>
        <p:spPr>
          <a:xfrm flipH="1">
            <a:off x="352423" y="3509033"/>
            <a:ext cx="3829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First Name + Surname + Location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3C022D8-6C26-4649-938C-46C1D08E40D0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>
            <a:off x="3075894" y="2676344"/>
            <a:ext cx="1324656" cy="31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DF3696D-9DA2-4CA9-8889-E84E62C891E3}"/>
              </a:ext>
            </a:extLst>
          </p:cNvPr>
          <p:cNvSpPr/>
          <p:nvPr/>
        </p:nvSpPr>
        <p:spPr>
          <a:xfrm>
            <a:off x="4400550" y="2103258"/>
            <a:ext cx="2819402" cy="115249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F(a, b, c)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7DE3E90-DFB5-4E5F-BF4E-3E253A94209D}"/>
              </a:ext>
            </a:extLst>
          </p:cNvPr>
          <p:cNvCxnSpPr>
            <a:cxnSpLocks/>
          </p:cNvCxnSpPr>
          <p:nvPr/>
        </p:nvCxnSpPr>
        <p:spPr>
          <a:xfrm>
            <a:off x="7219952" y="2676344"/>
            <a:ext cx="1449161" cy="31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10104955-66ED-4AA3-97DB-D484C26F58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88350218"/>
              </p:ext>
            </p:extLst>
          </p:nvPr>
        </p:nvGraphicFramePr>
        <p:xfrm>
          <a:off x="8825145" y="2006113"/>
          <a:ext cx="2566756" cy="1687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1CACF50-F105-4E8F-A452-D9DBB7DD688A}"/>
              </a:ext>
            </a:extLst>
          </p:cNvPr>
          <p:cNvSpPr txBox="1"/>
          <p:nvPr/>
        </p:nvSpPr>
        <p:spPr>
          <a:xfrm>
            <a:off x="771525" y="838200"/>
            <a:ext cx="381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2800" dirty="0"/>
              <a:t>Prediction Model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0CF3365-A585-4643-ACB3-F1095B42CDED}"/>
              </a:ext>
            </a:extLst>
          </p:cNvPr>
          <p:cNvCxnSpPr>
            <a:stCxn id="10" idx="2"/>
          </p:cNvCxnSpPr>
          <p:nvPr/>
        </p:nvCxnSpPr>
        <p:spPr>
          <a:xfrm>
            <a:off x="5810251" y="3255752"/>
            <a:ext cx="0" cy="1051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193B3BC-A1D2-4CC3-B3B9-C798B1CB9D2D}"/>
              </a:ext>
            </a:extLst>
          </p:cNvPr>
          <p:cNvSpPr/>
          <p:nvPr/>
        </p:nvSpPr>
        <p:spPr>
          <a:xfrm>
            <a:off x="2377377" y="4397670"/>
            <a:ext cx="6915136" cy="207898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A04B11-CE5C-4C6E-80BB-3E3ED343BEE6}"/>
              </a:ext>
            </a:extLst>
          </p:cNvPr>
          <p:cNvSpPr txBox="1"/>
          <p:nvPr/>
        </p:nvSpPr>
        <p:spPr>
          <a:xfrm>
            <a:off x="2472267" y="4901008"/>
            <a:ext cx="210925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Initial Classification</a:t>
            </a:r>
          </a:p>
          <a:p>
            <a:pPr algn="ctr"/>
            <a:endParaRPr lang="en-IN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Child name websites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Matrimonial websites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FG Group Loyalty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/>
              <a:t>Region Type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0FC8173-DCB7-47B0-80B6-EAB37C783D63}"/>
              </a:ext>
            </a:extLst>
          </p:cNvPr>
          <p:cNvCxnSpPr/>
          <p:nvPr/>
        </p:nvCxnSpPr>
        <p:spPr>
          <a:xfrm>
            <a:off x="4775200" y="5317067"/>
            <a:ext cx="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0564E98-F7E6-4851-8828-DE5B96E225E2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4581525" y="5516561"/>
            <a:ext cx="2790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1A5C628-319D-43B9-871C-3070E6CA9119}"/>
              </a:ext>
            </a:extLst>
          </p:cNvPr>
          <p:cNvSpPr txBox="1"/>
          <p:nvPr/>
        </p:nvSpPr>
        <p:spPr>
          <a:xfrm>
            <a:off x="4706584" y="5090521"/>
            <a:ext cx="2778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Naive Bayes Classifier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B52558-9A11-4209-A3B9-E41D64422716}"/>
              </a:ext>
            </a:extLst>
          </p:cNvPr>
          <p:cNvSpPr txBox="1"/>
          <p:nvPr/>
        </p:nvSpPr>
        <p:spPr>
          <a:xfrm>
            <a:off x="7183255" y="5347284"/>
            <a:ext cx="21092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b="1" dirty="0"/>
              <a:t>Predictions</a:t>
            </a:r>
          </a:p>
        </p:txBody>
      </p:sp>
    </p:spTree>
    <p:extLst>
      <p:ext uri="{BB962C8B-B14F-4D97-AF65-F5344CB8AC3E}">
        <p14:creationId xmlns:p14="http://schemas.microsoft.com/office/powerpoint/2010/main" val="2760252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398C09-2ED9-4C3A-8E8D-2DA0C58A6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335" y="1964267"/>
            <a:ext cx="6066046" cy="18861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C18589-7107-46ED-8BB5-EE71B7B7B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335" y="3974613"/>
            <a:ext cx="6066046" cy="150049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6908E5-321A-41DC-B4E2-06BC73E3AA15}"/>
              </a:ext>
            </a:extLst>
          </p:cNvPr>
          <p:cNvSpPr txBox="1"/>
          <p:nvPr/>
        </p:nvSpPr>
        <p:spPr>
          <a:xfrm>
            <a:off x="666045" y="970844"/>
            <a:ext cx="49332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dirty="0"/>
              <a:t>Examples of Classification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DE29DF-29E0-4C18-8E13-7D57F104D948}"/>
              </a:ext>
            </a:extLst>
          </p:cNvPr>
          <p:cNvSpPr txBox="1"/>
          <p:nvPr/>
        </p:nvSpPr>
        <p:spPr>
          <a:xfrm>
            <a:off x="853244" y="5887156"/>
            <a:ext cx="6540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82% accuracy achieved using existing model</a:t>
            </a:r>
          </a:p>
        </p:txBody>
      </p:sp>
    </p:spTree>
    <p:extLst>
      <p:ext uri="{BB962C8B-B14F-4D97-AF65-F5344CB8AC3E}">
        <p14:creationId xmlns:p14="http://schemas.microsoft.com/office/powerpoint/2010/main" val="8323401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1199</TotalTime>
  <Words>730</Words>
  <Application>Microsoft Office PowerPoint</Application>
  <PresentationFormat>Widescreen</PresentationFormat>
  <Paragraphs>240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SimSun</vt:lpstr>
      <vt:lpstr>Arial</vt:lpstr>
      <vt:lpstr>Calibri</vt:lpstr>
      <vt:lpstr>Century Gothic</vt:lpstr>
      <vt:lpstr>F</vt:lpstr>
      <vt:lpstr>Wingdings</vt:lpstr>
      <vt:lpstr>Wingdings 3</vt:lpstr>
      <vt:lpstr>Ion Boardroom</vt:lpstr>
      <vt:lpstr>Project Report</vt:lpstr>
      <vt:lpstr>Aim</vt:lpstr>
      <vt:lpstr>How ?</vt:lpstr>
      <vt:lpstr>PowerPoint Presentation</vt:lpstr>
      <vt:lpstr>Finding the customer</vt:lpstr>
      <vt:lpstr>Demography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Ingredient Distribution</vt:lpstr>
      <vt:lpstr>Food Map of India</vt:lpstr>
      <vt:lpstr>Eating-out Habits</vt:lpstr>
      <vt:lpstr>Eating-out Habits</vt:lpstr>
      <vt:lpstr>Eating-out Habits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Report</dc:title>
  <dc:creator>Rajit Bhattacharya</dc:creator>
  <cp:lastModifiedBy>Rajit Bhattacharya</cp:lastModifiedBy>
  <cp:revision>61</cp:revision>
  <dcterms:created xsi:type="dcterms:W3CDTF">2018-01-26T10:28:43Z</dcterms:created>
  <dcterms:modified xsi:type="dcterms:W3CDTF">2018-01-27T06:28:13Z</dcterms:modified>
</cp:coreProperties>
</file>

<file path=docProps/thumbnail.jpeg>
</file>